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 id="2147483828" r:id="rId2"/>
    <p:sldMasterId id="2147484008" r:id="rId3"/>
  </p:sldMasterIdLst>
  <p:notesMasterIdLst>
    <p:notesMasterId r:id="rId32"/>
  </p:notesMasterIdLst>
  <p:sldIdLst>
    <p:sldId id="304" r:id="rId4"/>
    <p:sldId id="403" r:id="rId5"/>
    <p:sldId id="408" r:id="rId6"/>
    <p:sldId id="409" r:id="rId7"/>
    <p:sldId id="410" r:id="rId8"/>
    <p:sldId id="411" r:id="rId9"/>
    <p:sldId id="257" r:id="rId10"/>
    <p:sldId id="406" r:id="rId11"/>
    <p:sldId id="404" r:id="rId12"/>
    <p:sldId id="405" r:id="rId13"/>
    <p:sldId id="407" r:id="rId14"/>
    <p:sldId id="305" r:id="rId15"/>
    <p:sldId id="306" r:id="rId16"/>
    <p:sldId id="325" r:id="rId17"/>
    <p:sldId id="308" r:id="rId18"/>
    <p:sldId id="309" r:id="rId19"/>
    <p:sldId id="310" r:id="rId20"/>
    <p:sldId id="326" r:id="rId21"/>
    <p:sldId id="312" r:id="rId22"/>
    <p:sldId id="313" r:id="rId23"/>
    <p:sldId id="412" r:id="rId24"/>
    <p:sldId id="413" r:id="rId25"/>
    <p:sldId id="414" r:id="rId26"/>
    <p:sldId id="415" r:id="rId27"/>
    <p:sldId id="416" r:id="rId28"/>
    <p:sldId id="417" r:id="rId29"/>
    <p:sldId id="418" r:id="rId30"/>
    <p:sldId id="419" r:id="rId3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18" autoAdjust="0"/>
    <p:restoredTop sz="94660"/>
  </p:normalViewPr>
  <p:slideViewPr>
    <p:cSldViewPr>
      <p:cViewPr varScale="1">
        <p:scale>
          <a:sx n="78" d="100"/>
          <a:sy n="78" d="100"/>
        </p:scale>
        <p:origin x="1474" y="77"/>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2219304E-7741-4CAD-A2B6-1A036FF41808}" type="datetimeFigureOut">
              <a:rPr lang="ru-RU"/>
              <a:pPr>
                <a:defRPr/>
              </a:pPr>
              <a:t>11.09.2020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58DDDDED-F82B-469B-A78F-EBFAD252B99D}" type="slidenum">
              <a:rPr lang="ru-RU"/>
              <a:pPr>
                <a:defRPr/>
              </a:pPr>
              <a:t>‹#›</a:t>
            </a:fld>
            <a:endParaRPr lang="ru-RU"/>
          </a:p>
        </p:txBody>
      </p:sp>
    </p:spTree>
    <p:extLst>
      <p:ext uri="{BB962C8B-B14F-4D97-AF65-F5344CB8AC3E}">
        <p14:creationId xmlns:p14="http://schemas.microsoft.com/office/powerpoint/2010/main" val="181599820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Образ слайда 1"/>
          <p:cNvSpPr>
            <a:spLocks noGrp="1" noRot="1" noChangeAspect="1"/>
          </p:cNvSpPr>
          <p:nvPr>
            <p:ph type="sldImg"/>
          </p:nvPr>
        </p:nvSpPr>
        <p:spPr bwMode="auto">
          <a:noFill/>
          <a:ln>
            <a:solidFill>
              <a:srgbClr val="000000"/>
            </a:solidFill>
            <a:miter lim="800000"/>
            <a:headEnd/>
            <a:tailEnd/>
          </a:ln>
        </p:spPr>
      </p:sp>
      <p:sp>
        <p:nvSpPr>
          <p:cNvPr id="52226" name="Заметки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u-RU"/>
          </a:p>
        </p:txBody>
      </p:sp>
      <p:sp>
        <p:nvSpPr>
          <p:cNvPr id="52227"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69E1141-D8BC-44BB-951B-C23D2A57A211}" type="slidenum">
              <a:rPr lang="ru-RU">
                <a:cs typeface="Arial" charset="0"/>
              </a:rPr>
              <a:pPr fontAlgn="base">
                <a:spcBef>
                  <a:spcPct val="0"/>
                </a:spcBef>
                <a:spcAft>
                  <a:spcPct val="0"/>
                </a:spcAft>
              </a:pPr>
              <a:t>1</a:t>
            </a:fld>
            <a:endParaRPr lang="ru-RU">
              <a:cs typeface="Arial" charset="0"/>
            </a:endParaRPr>
          </a:p>
        </p:txBody>
      </p:sp>
    </p:spTree>
    <p:extLst>
      <p:ext uri="{BB962C8B-B14F-4D97-AF65-F5344CB8AC3E}">
        <p14:creationId xmlns:p14="http://schemas.microsoft.com/office/powerpoint/2010/main" val="3967505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ru-RU"/>
              <a:t>Образец заголовка</a:t>
            </a:r>
            <a:endParaRPr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a:t>Образец подзаголовка</a:t>
            </a:r>
            <a:endParaRPr lang="en-US"/>
          </a:p>
        </p:txBody>
      </p:sp>
      <p:sp>
        <p:nvSpPr>
          <p:cNvPr id="4" name="Дата 9"/>
          <p:cNvSpPr>
            <a:spLocks noGrp="1"/>
          </p:cNvSpPr>
          <p:nvPr>
            <p:ph type="dt" sz="half" idx="10"/>
          </p:nvPr>
        </p:nvSpPr>
        <p:spPr/>
        <p:txBody>
          <a:bodyPr/>
          <a:lstStyle>
            <a:lvl1pPr>
              <a:defRPr/>
            </a:lvl1pPr>
          </a:lstStyle>
          <a:p>
            <a:pPr>
              <a:defRPr/>
            </a:pPr>
            <a:fld id="{1E9F8C4C-CE61-40BB-A91D-098D106C9EA1}" type="datetimeFigureOut">
              <a:rPr lang="ru-RU"/>
              <a:pPr>
                <a:defRPr/>
              </a:pPr>
              <a:t>11.09.2020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E1FBEA56-BDA9-4F80-A7DB-D4C8817EE277}"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43A5F345-0B4B-4F01-8FC9-7344B776E7B3}" type="datetimeFigureOut">
              <a:rPr lang="ru-RU"/>
              <a:pPr>
                <a:defRPr/>
              </a:pPr>
              <a:t>11.09.2020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4FA74699-3B7F-475F-A2CA-D94DBC93D55E}"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ru-RU"/>
              <a:t>Образец заголовка</a:t>
            </a:r>
            <a:endParaRPr lang="en-US"/>
          </a:p>
        </p:txBody>
      </p:sp>
      <p:sp>
        <p:nvSpPr>
          <p:cNvPr id="3" name="Текст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a:t>Образец текста</a:t>
            </a:r>
          </a:p>
        </p:txBody>
      </p:sp>
      <p:sp>
        <p:nvSpPr>
          <p:cNvPr id="4" name="Дата 9"/>
          <p:cNvSpPr>
            <a:spLocks noGrp="1"/>
          </p:cNvSpPr>
          <p:nvPr>
            <p:ph type="dt" sz="half" idx="10"/>
          </p:nvPr>
        </p:nvSpPr>
        <p:spPr/>
        <p:txBody>
          <a:bodyPr/>
          <a:lstStyle>
            <a:lvl1pPr>
              <a:defRPr/>
            </a:lvl1pPr>
          </a:lstStyle>
          <a:p>
            <a:pPr>
              <a:defRPr/>
            </a:pPr>
            <a:fld id="{F3F3CE01-DD81-4CFA-9CD9-43170D454303}" type="datetimeFigureOut">
              <a:rPr lang="ru-RU"/>
              <a:pPr>
                <a:defRPr/>
              </a:pPr>
              <a:t>11.09.2020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0DF718A1-4E1A-4482-878C-E8663DB8C62D}"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lang="ru-RU"/>
              <a:t>Образец заголовка</a:t>
            </a:r>
            <a:endParaRPr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452CF1EB-FE46-446C-8D8E-FE4A033E1FC7}" type="datetimeFigureOut">
              <a:rPr lang="ru-RU"/>
              <a:pPr>
                <a:defRPr/>
              </a:pPr>
              <a:t>11.09.2020</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D8BCE63B-0FBC-4F40-956E-812B5A98F7EF}"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lvl1pPr>
              <a:defRPr/>
            </a:lvl1pPr>
          </a:lstStyle>
          <a:p>
            <a:r>
              <a:rPr lang="ru-RU"/>
              <a:t>Образец заголовка</a:t>
            </a:r>
            <a:endParaRPr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Дата 9"/>
          <p:cNvSpPr>
            <a:spLocks noGrp="1"/>
          </p:cNvSpPr>
          <p:nvPr>
            <p:ph type="dt" sz="half" idx="10"/>
          </p:nvPr>
        </p:nvSpPr>
        <p:spPr/>
        <p:txBody>
          <a:bodyPr/>
          <a:lstStyle>
            <a:lvl1pPr>
              <a:defRPr/>
            </a:lvl1pPr>
          </a:lstStyle>
          <a:p>
            <a:pPr>
              <a:defRPr/>
            </a:pPr>
            <a:fld id="{3058C3E3-C4A8-4890-AA6C-0E00E17EE52A}" type="datetimeFigureOut">
              <a:rPr lang="ru-RU"/>
              <a:pPr>
                <a:defRPr/>
              </a:pPr>
              <a:t>11.09.2020</a:t>
            </a:fld>
            <a:endParaRPr lang="ru-RU"/>
          </a:p>
        </p:txBody>
      </p:sp>
      <p:sp>
        <p:nvSpPr>
          <p:cNvPr id="8" name="Нижний колонтитул 21"/>
          <p:cNvSpPr>
            <a:spLocks noGrp="1"/>
          </p:cNvSpPr>
          <p:nvPr>
            <p:ph type="ftr" sz="quarter" idx="11"/>
          </p:nvPr>
        </p:nvSpPr>
        <p:spPr/>
        <p:txBody>
          <a:bodyPr/>
          <a:lstStyle>
            <a:lvl1pPr>
              <a:defRPr/>
            </a:lvl1pPr>
          </a:lstStyle>
          <a:p>
            <a:pPr>
              <a:defRPr/>
            </a:pPr>
            <a:endParaRPr lang="ru-RU"/>
          </a:p>
        </p:txBody>
      </p:sp>
      <p:sp>
        <p:nvSpPr>
          <p:cNvPr id="9" name="Номер слайда 17"/>
          <p:cNvSpPr>
            <a:spLocks noGrp="1"/>
          </p:cNvSpPr>
          <p:nvPr>
            <p:ph type="sldNum" sz="quarter" idx="12"/>
          </p:nvPr>
        </p:nvSpPr>
        <p:spPr/>
        <p:txBody>
          <a:bodyPr/>
          <a:lstStyle>
            <a:lvl1pPr>
              <a:defRPr/>
            </a:lvl1pPr>
          </a:lstStyle>
          <a:p>
            <a:pPr>
              <a:defRPr/>
            </a:pPr>
            <a:fld id="{D1255059-6F74-4370-9865-5936F12FA846}"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ru-RU"/>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fld id="{E4602B64-E835-41E8-9478-F68EAB2708E1}" type="datetimeFigureOut">
              <a:rPr lang="ru-RU"/>
              <a:pPr>
                <a:defRPr/>
              </a:pPr>
              <a:t>11.09.2020</a:t>
            </a:fld>
            <a:endParaRPr lang="ru-RU"/>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pPr>
              <a:defRPr/>
            </a:pPr>
            <a:fld id="{F462D152-9AC6-4B22-A195-41008444747A}"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5FB4D306-CA25-4B30-9A2A-71281384CD80}" type="datetimeFigureOut">
              <a:rPr lang="ru-RU"/>
              <a:pPr>
                <a:defRPr/>
              </a:pPr>
              <a:t>11.09.2020</a:t>
            </a:fld>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pPr>
              <a:defRPr/>
            </a:pPr>
            <a:fld id="{5996976C-FD67-4054-AEAC-599888AD73CF}"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ru-RU"/>
              <a:t>Образец заголовка</a:t>
            </a:r>
            <a:endParaRPr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AB26D15C-8B69-40C7-AA99-A2DDECC34EA8}" type="datetimeFigureOut">
              <a:rPr lang="ru-RU"/>
              <a:pPr>
                <a:defRPr/>
              </a:pPr>
              <a:t>11.09.2020</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B92221E7-F232-4E3A-B71B-DBAAAC4A8B05}"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оугольник с одним вырезанным скругленным углом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Прямоугольный треугольник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sp>
        <p:nvSpPr>
          <p:cNvPr id="8"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sp>
        <p:nvSpPr>
          <p:cNvPr id="2" name="Заголовок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ru-RU"/>
              <a:t>Образец заголовка</a:t>
            </a:r>
            <a:endParaRPr lang="en-US"/>
          </a:p>
        </p:txBody>
      </p:sp>
      <p:sp>
        <p:nvSpPr>
          <p:cNvPr id="4" name="Текст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ru-RU"/>
              <a:t>Образец текста</a:t>
            </a: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ru-RU" noProof="0"/>
              <a:t>Вставка рисунка</a:t>
            </a:r>
            <a:endParaRPr lang="en-US" noProof="0" dirty="0"/>
          </a:p>
        </p:txBody>
      </p:sp>
      <p:sp>
        <p:nvSpPr>
          <p:cNvPr id="9" name="Дата 4"/>
          <p:cNvSpPr>
            <a:spLocks noGrp="1"/>
          </p:cNvSpPr>
          <p:nvPr>
            <p:ph type="dt" sz="half" idx="10"/>
          </p:nvPr>
        </p:nvSpPr>
        <p:spPr/>
        <p:txBody>
          <a:bodyPr/>
          <a:lstStyle>
            <a:lvl1pPr>
              <a:defRPr/>
            </a:lvl1pPr>
          </a:lstStyle>
          <a:p>
            <a:pPr>
              <a:defRPr/>
            </a:pPr>
            <a:fld id="{C60BF096-528F-4DA6-965D-F88475853AB3}" type="datetimeFigureOut">
              <a:rPr lang="ru-RU"/>
              <a:pPr>
                <a:defRPr/>
              </a:pPr>
              <a:t>11.09.2020</a:t>
            </a:fld>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a:xfrm>
            <a:off x="8077200" y="6356350"/>
            <a:ext cx="609600" cy="365125"/>
          </a:xfrm>
        </p:spPr>
        <p:txBody>
          <a:bodyPr/>
          <a:lstStyle>
            <a:lvl1pPr>
              <a:defRPr/>
            </a:lvl1pPr>
          </a:lstStyle>
          <a:p>
            <a:pPr>
              <a:defRPr/>
            </a:pPr>
            <a:fld id="{99C5FAD7-AF87-451D-A33B-9DE4D0CF3280}"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03A99C14-1BCD-488B-8DC6-5678854BBDE3}" type="datetimeFigureOut">
              <a:rPr lang="ru-RU"/>
              <a:pPr>
                <a:defRPr/>
              </a:pPr>
              <a:t>11.09.2020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98506EA1-61C5-41C1-A2A1-4111996984B4}"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lang="ru-RU"/>
              <a:t>Образец заголовка</a:t>
            </a:r>
            <a:endParaRPr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9C579A6C-0EF3-4647-8DBF-4D646627F24E}" type="datetimeFigureOut">
              <a:rPr lang="ru-RU"/>
              <a:pPr>
                <a:defRPr/>
              </a:pPr>
              <a:t>11.09.2020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AB028C59-C62A-4A08-BD77-593A98DED5D5}"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ru-RU"/>
              <a:t>Образец заголовка</a:t>
            </a:r>
            <a:endParaRPr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a:t>Образец подзаголовка</a:t>
            </a:r>
            <a:endParaRPr lang="en-US"/>
          </a:p>
        </p:txBody>
      </p:sp>
      <p:sp>
        <p:nvSpPr>
          <p:cNvPr id="4" name="Дата 9"/>
          <p:cNvSpPr>
            <a:spLocks noGrp="1"/>
          </p:cNvSpPr>
          <p:nvPr>
            <p:ph type="dt" sz="half" idx="10"/>
          </p:nvPr>
        </p:nvSpPr>
        <p:spPr/>
        <p:txBody>
          <a:bodyPr/>
          <a:lstStyle>
            <a:lvl1pPr>
              <a:defRPr/>
            </a:lvl1pPr>
          </a:lstStyle>
          <a:p>
            <a:pPr>
              <a:defRPr/>
            </a:pPr>
            <a:fld id="{6D1C9B7D-902D-4C20-B7B4-F87CE342C44A}" type="datetimeFigureOut">
              <a:rPr lang="ru-RU"/>
              <a:pPr>
                <a:defRPr/>
              </a:pPr>
              <a:t>11.09.2020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0D9322AB-EF9C-432B-B5AD-25C6115807E7}"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A24CBD30-4D50-4319-9B4C-C623A3805953}" type="datetimeFigureOut">
              <a:rPr lang="ru-RU"/>
              <a:pPr>
                <a:defRPr/>
              </a:pPr>
              <a:t>11.09.2020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9BEED9C7-B990-4534-AF32-10CFB0A32268}"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ru-RU"/>
              <a:t>Образец заголовка</a:t>
            </a:r>
            <a:endParaRPr lang="en-US"/>
          </a:p>
        </p:txBody>
      </p:sp>
      <p:sp>
        <p:nvSpPr>
          <p:cNvPr id="3" name="Текст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a:t>Образец текста</a:t>
            </a:r>
          </a:p>
        </p:txBody>
      </p:sp>
      <p:sp>
        <p:nvSpPr>
          <p:cNvPr id="4" name="Дата 9"/>
          <p:cNvSpPr>
            <a:spLocks noGrp="1"/>
          </p:cNvSpPr>
          <p:nvPr>
            <p:ph type="dt" sz="half" idx="10"/>
          </p:nvPr>
        </p:nvSpPr>
        <p:spPr/>
        <p:txBody>
          <a:bodyPr/>
          <a:lstStyle>
            <a:lvl1pPr>
              <a:defRPr/>
            </a:lvl1pPr>
          </a:lstStyle>
          <a:p>
            <a:pPr>
              <a:defRPr/>
            </a:pPr>
            <a:fld id="{DD7094C9-184D-4D04-98F5-037C0879FA88}" type="datetimeFigureOut">
              <a:rPr lang="ru-RU"/>
              <a:pPr>
                <a:defRPr/>
              </a:pPr>
              <a:t>11.09.2020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6A8918F7-8E98-4817-BEDC-7759709EC6F1}" type="slidenum">
              <a:rPr lang="ru-RU"/>
              <a:pPr>
                <a:defRPr/>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lang="ru-RU"/>
              <a:t>Образец заголовка</a:t>
            </a:r>
            <a:endParaRPr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8C05DDF4-039A-42FA-BC3C-A40AE9BB12F8}" type="datetimeFigureOut">
              <a:rPr lang="ru-RU"/>
              <a:pPr>
                <a:defRPr/>
              </a:pPr>
              <a:t>11.09.2020</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E60B2536-FE86-471B-9A34-187016CD82D5}" type="slidenum">
              <a:rPr lang="ru-RU"/>
              <a:pPr>
                <a:defRPr/>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lvl1pPr>
              <a:defRPr/>
            </a:lvl1pPr>
          </a:lstStyle>
          <a:p>
            <a:r>
              <a:rPr lang="ru-RU"/>
              <a:t>Образец заголовка</a:t>
            </a:r>
            <a:endParaRPr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Дата 9"/>
          <p:cNvSpPr>
            <a:spLocks noGrp="1"/>
          </p:cNvSpPr>
          <p:nvPr>
            <p:ph type="dt" sz="half" idx="10"/>
          </p:nvPr>
        </p:nvSpPr>
        <p:spPr/>
        <p:txBody>
          <a:bodyPr/>
          <a:lstStyle>
            <a:lvl1pPr>
              <a:defRPr/>
            </a:lvl1pPr>
          </a:lstStyle>
          <a:p>
            <a:pPr>
              <a:defRPr/>
            </a:pPr>
            <a:fld id="{33ED1FAC-C2A8-4125-85C4-C92E7A3CBB4B}" type="datetimeFigureOut">
              <a:rPr lang="ru-RU"/>
              <a:pPr>
                <a:defRPr/>
              </a:pPr>
              <a:t>11.09.2020</a:t>
            </a:fld>
            <a:endParaRPr lang="ru-RU"/>
          </a:p>
        </p:txBody>
      </p:sp>
      <p:sp>
        <p:nvSpPr>
          <p:cNvPr id="8" name="Нижний колонтитул 21"/>
          <p:cNvSpPr>
            <a:spLocks noGrp="1"/>
          </p:cNvSpPr>
          <p:nvPr>
            <p:ph type="ftr" sz="quarter" idx="11"/>
          </p:nvPr>
        </p:nvSpPr>
        <p:spPr/>
        <p:txBody>
          <a:bodyPr/>
          <a:lstStyle>
            <a:lvl1pPr>
              <a:defRPr/>
            </a:lvl1pPr>
          </a:lstStyle>
          <a:p>
            <a:pPr>
              <a:defRPr/>
            </a:pPr>
            <a:endParaRPr lang="ru-RU"/>
          </a:p>
        </p:txBody>
      </p:sp>
      <p:sp>
        <p:nvSpPr>
          <p:cNvPr id="9" name="Номер слайда 17"/>
          <p:cNvSpPr>
            <a:spLocks noGrp="1"/>
          </p:cNvSpPr>
          <p:nvPr>
            <p:ph type="sldNum" sz="quarter" idx="12"/>
          </p:nvPr>
        </p:nvSpPr>
        <p:spPr/>
        <p:txBody>
          <a:bodyPr/>
          <a:lstStyle>
            <a:lvl1pPr>
              <a:defRPr/>
            </a:lvl1pPr>
          </a:lstStyle>
          <a:p>
            <a:pPr>
              <a:defRPr/>
            </a:pPr>
            <a:fld id="{F58D3090-7D18-4EC7-AD0A-BE36F6FB1709}" type="slidenum">
              <a:rPr lang="ru-RU"/>
              <a:pPr>
                <a:defRPr/>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ru-RU"/>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fld id="{001F72B9-B875-4136-AC1C-F25CDD4C8356}" type="datetimeFigureOut">
              <a:rPr lang="ru-RU"/>
              <a:pPr>
                <a:defRPr/>
              </a:pPr>
              <a:t>11.09.2020</a:t>
            </a:fld>
            <a:endParaRPr lang="ru-RU"/>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pPr>
              <a:defRPr/>
            </a:pPr>
            <a:fld id="{949DD82A-42AC-4589-920A-C4D10FDCA980}" type="slidenum">
              <a:rPr lang="ru-RU"/>
              <a:pPr>
                <a:defRPr/>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E2DDE3E7-C669-4707-9799-F65386997C5D}" type="datetimeFigureOut">
              <a:rPr lang="ru-RU"/>
              <a:pPr>
                <a:defRPr/>
              </a:pPr>
              <a:t>11.09.2020</a:t>
            </a:fld>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pPr>
              <a:defRPr/>
            </a:pPr>
            <a:fld id="{AC2852D5-206C-4D4F-824A-CB5133ADB54A}" type="slidenum">
              <a:rPr lang="ru-RU"/>
              <a:pPr>
                <a:defRPr/>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ru-RU"/>
              <a:t>Образец заголовка</a:t>
            </a:r>
            <a:endParaRPr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B7AE9652-F27B-4F05-9813-072A3CC6E8F4}" type="datetimeFigureOut">
              <a:rPr lang="ru-RU"/>
              <a:pPr>
                <a:defRPr/>
              </a:pPr>
              <a:t>11.09.2020</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F85E5D9A-3F5F-46CE-A8BB-901E25280646}" type="slidenum">
              <a:rPr lang="ru-RU"/>
              <a:pPr>
                <a:defRPr/>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оугольник с одним вырезанным скругленным углом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Прямоугольный треугольник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sp>
        <p:nvSpPr>
          <p:cNvPr id="8"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sp>
        <p:nvSpPr>
          <p:cNvPr id="2" name="Заголовок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ru-RU"/>
              <a:t>Образец заголовка</a:t>
            </a:r>
            <a:endParaRPr lang="en-US"/>
          </a:p>
        </p:txBody>
      </p:sp>
      <p:sp>
        <p:nvSpPr>
          <p:cNvPr id="4" name="Текст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ru-RU"/>
              <a:t>Образец текста</a:t>
            </a: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ru-RU" noProof="0"/>
              <a:t>Вставка рисунка</a:t>
            </a:r>
            <a:endParaRPr lang="en-US" noProof="0" dirty="0"/>
          </a:p>
        </p:txBody>
      </p:sp>
      <p:sp>
        <p:nvSpPr>
          <p:cNvPr id="9" name="Дата 4"/>
          <p:cNvSpPr>
            <a:spLocks noGrp="1"/>
          </p:cNvSpPr>
          <p:nvPr>
            <p:ph type="dt" sz="half" idx="10"/>
          </p:nvPr>
        </p:nvSpPr>
        <p:spPr/>
        <p:txBody>
          <a:bodyPr/>
          <a:lstStyle>
            <a:lvl1pPr>
              <a:defRPr/>
            </a:lvl1pPr>
          </a:lstStyle>
          <a:p>
            <a:pPr>
              <a:defRPr/>
            </a:pPr>
            <a:fld id="{1B61FC33-55FA-45F6-9EE1-FD16C5A300A6}" type="datetimeFigureOut">
              <a:rPr lang="ru-RU"/>
              <a:pPr>
                <a:defRPr/>
              </a:pPr>
              <a:t>11.09.2020</a:t>
            </a:fld>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a:xfrm>
            <a:off x="8077200" y="6356350"/>
            <a:ext cx="609600" cy="365125"/>
          </a:xfrm>
        </p:spPr>
        <p:txBody>
          <a:bodyPr/>
          <a:lstStyle>
            <a:lvl1pPr>
              <a:defRPr/>
            </a:lvl1pPr>
          </a:lstStyle>
          <a:p>
            <a:pPr>
              <a:defRPr/>
            </a:pPr>
            <a:fld id="{93763EDB-C3B1-45E9-B98B-33F11D325BC1}" type="slidenum">
              <a:rPr lang="ru-RU"/>
              <a:pPr>
                <a:defRPr/>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09432578-380D-4DC0-9FF8-16B17D2B91AD}" type="datetimeFigureOut">
              <a:rPr lang="ru-RU"/>
              <a:pPr>
                <a:defRPr/>
              </a:pPr>
              <a:t>11.09.2020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DDD916AD-7F22-4FCA-9A67-BD447C10915D}" type="slidenum">
              <a:rPr lang="ru-RU"/>
              <a:pPr>
                <a:defRPr/>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lang="ru-RU"/>
              <a:t>Образец заголовка</a:t>
            </a:r>
            <a:endParaRPr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52F9CA9E-E694-4E07-BC95-977060930257}" type="datetimeFigureOut">
              <a:rPr lang="ru-RU"/>
              <a:pPr>
                <a:defRPr/>
              </a:pPr>
              <a:t>11.09.2020</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745B2083-FF99-4E08-88B1-D094FC7B6154}" type="slidenum">
              <a:rPr lang="ru-RU"/>
              <a:pPr>
                <a:defRPr/>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a:defRPr/>
            </a:pPr>
            <a:fld id="{A25BCEE4-68D9-4E37-B2C5-A9429CDA7EC3}" type="datetimeFigureOut">
              <a:rPr lang="ru-RU"/>
              <a:pPr>
                <a:defRPr/>
              </a:pPr>
              <a:t>11.09.2020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08D7543-6220-4E37-8A84-5C3C4EB2EE4C}" type="slidenum">
              <a:rPr lang="ru-RU"/>
              <a:pPr>
                <a:defRPr/>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B0C3CCD7-3902-4844-A234-91C699A03C9A}" type="datetimeFigureOut">
              <a:rPr lang="ru-RU"/>
              <a:pPr>
                <a:defRPr/>
              </a:pPr>
              <a:t>11.09.2020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66A0864-5CAF-4FDA-B2B7-C24BA5C6C820}" type="slidenum">
              <a:rPr lang="ru-RU"/>
              <a:pPr>
                <a:defRPr/>
              </a:pPr>
              <a:t>‹#›</a:t>
            </a:fld>
            <a:endParaRPr lang="ru-R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fld id="{C473FC23-8E61-4F96-BA62-96CB48AE7B1E}" type="datetimeFigureOut">
              <a:rPr lang="ru-RU"/>
              <a:pPr>
                <a:defRPr/>
              </a:pPr>
              <a:t>11.09.2020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87532D74-F29C-45C9-9C82-A3EC851D6B4E}" type="slidenum">
              <a:rPr lang="ru-RU"/>
              <a:pPr>
                <a:defRPr/>
              </a:pPr>
              <a:t>‹#›</a:t>
            </a:fld>
            <a:endParaRPr lang="ru-RU"/>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fld id="{93E21F4A-C28A-4709-B7EE-BF0BFB51FC5B}" type="datetimeFigureOut">
              <a:rPr lang="ru-RU"/>
              <a:pPr>
                <a:defRPr/>
              </a:pPr>
              <a:t>11.09.2020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B8AE8ED3-86C5-48B9-9B17-A4FAA1607F5B}" type="slidenum">
              <a:rPr lang="ru-RU"/>
              <a:pPr>
                <a:defRPr/>
              </a:pPr>
              <a:t>‹#›</a:t>
            </a:fld>
            <a:endParaRPr lang="ru-RU"/>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fld id="{36450D60-E207-4CE6-83DE-6872677DB91C}" type="datetimeFigureOut">
              <a:rPr lang="ru-RU"/>
              <a:pPr>
                <a:defRPr/>
              </a:pPr>
              <a:t>11.09.2020</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C02DB0DC-4A33-4980-8A75-91087DD1B2E1}" type="slidenum">
              <a:rPr lang="ru-RU"/>
              <a:pPr>
                <a:defRPr/>
              </a:pPr>
              <a:t>‹#›</a:t>
            </a:fld>
            <a:endParaRPr lang="ru-R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fld id="{16205C68-8228-4419-84E4-769AFC67AE98}" type="datetimeFigureOut">
              <a:rPr lang="ru-RU"/>
              <a:pPr>
                <a:defRPr/>
              </a:pPr>
              <a:t>11.09.2020</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9B8812BC-9313-4EF2-8E2D-2197BF7725B3}" type="slidenum">
              <a:rPr lang="ru-RU"/>
              <a:pPr>
                <a:defRPr/>
              </a:pPr>
              <a:t>‹#›</a:t>
            </a:fld>
            <a:endParaRPr lang="ru-R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8BE62873-A12A-480D-BCCE-9E6FD8BC5D95}" type="datetimeFigureOut">
              <a:rPr lang="ru-RU"/>
              <a:pPr>
                <a:defRPr/>
              </a:pPr>
              <a:t>11.09.2020</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DE65CE90-9173-4AE2-B58E-8E05F2BEE051}" type="slidenum">
              <a:rPr lang="ru-RU"/>
              <a:pPr>
                <a:defRPr/>
              </a:pPr>
              <a:t>‹#›</a:t>
            </a:fld>
            <a:endParaRPr 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DC52C37F-2066-4AAB-8BA4-A41A93BBE964}" type="datetimeFigureOut">
              <a:rPr lang="ru-RU"/>
              <a:pPr>
                <a:defRPr/>
              </a:pPr>
              <a:t>11.09.2020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AC11B9B-1F58-488F-9861-90C5CD0F3848}" type="slidenum">
              <a:rPr lang="ru-RU"/>
              <a:pPr>
                <a:defRPr/>
              </a:pPr>
              <a:t>‹#›</a:t>
            </a:fld>
            <a:endParaRPr lang="ru-RU"/>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FAB9B74A-E7C7-4EC4-9A82-C85E52F60786}" type="datetimeFigureOut">
              <a:rPr lang="ru-RU"/>
              <a:pPr>
                <a:defRPr/>
              </a:pPr>
              <a:t>11.09.2020</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4516D2A-A205-40FF-9244-CD54EFAEC9CD}" type="slidenum">
              <a:rPr lang="ru-RU"/>
              <a:pPr>
                <a:defRPr/>
              </a:pPr>
              <a:t>‹#›</a:t>
            </a:fld>
            <a:endParaRPr lang="ru-R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2B7F627E-D27E-4564-A6B9-570F3AE457B1}" type="datetimeFigureOut">
              <a:rPr lang="ru-RU"/>
              <a:pPr>
                <a:defRPr/>
              </a:pPr>
              <a:t>11.09.2020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A670F6F-A077-4D00-8880-8CDE1E149CB2}" type="slidenum">
              <a:rPr lang="ru-RU"/>
              <a:pPr>
                <a:defRPr/>
              </a:pPr>
              <a:t>‹#›</a:t>
            </a:fld>
            <a:endParaRPr lang="ru-R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7C26D78D-973B-4325-859D-03E8D0818CBF}" type="datetimeFigureOut">
              <a:rPr lang="ru-RU"/>
              <a:pPr>
                <a:defRPr/>
              </a:pPr>
              <a:t>11.09.2020</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D8AB130-9D6A-4B67-96B6-181303D3EC48}"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sp>
        <p:nvSpPr>
          <p:cNvPr id="1028" name="Заголовок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ru-RU"/>
              <a:t>Образец заголовка</a:t>
            </a:r>
            <a:endParaRPr lang="en-US"/>
          </a:p>
        </p:txBody>
      </p:sp>
      <p:sp>
        <p:nvSpPr>
          <p:cNvPr id="1029" name="Текст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rgbClr val="DBF5F9">
                    <a:shade val="90000"/>
                  </a:srgbClr>
                </a:solidFill>
                <a:latin typeface="+mn-lt"/>
                <a:cs typeface="+mn-cs"/>
              </a:defRPr>
            </a:lvl1pPr>
          </a:lstStyle>
          <a:p>
            <a:pPr>
              <a:defRPr/>
            </a:pPr>
            <a:fld id="{2E1F3E46-9F59-4C1E-B5E0-1EC0B99BC010}" type="datetimeFigureOut">
              <a:rPr lang="ru-RU"/>
              <a:pPr>
                <a:defRPr/>
              </a:pPr>
              <a:t>11.09.2020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DBF5F9">
                    <a:shade val="90000"/>
                  </a:srgbClr>
                </a:solidFill>
                <a:latin typeface="+mn-lt"/>
                <a:cs typeface="+mn-cs"/>
              </a:defRPr>
            </a:lvl1pPr>
          </a:lstStyle>
          <a:p>
            <a:pPr>
              <a:defRPr/>
            </a:pP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rgbClr val="DBF5F9">
                    <a:shade val="90000"/>
                  </a:srgbClr>
                </a:solidFill>
                <a:latin typeface="+mn-lt"/>
                <a:cs typeface="+mn-cs"/>
              </a:defRPr>
            </a:lvl1pPr>
          </a:lstStyle>
          <a:p>
            <a:pPr>
              <a:defRPr/>
            </a:pPr>
            <a:fld id="{7B03911E-ACD0-4DFE-AB88-5B723408CA95}" type="slidenum">
              <a:rPr lang="ru-RU"/>
              <a:pPr>
                <a:defRPr/>
              </a:pPr>
              <a:t>‹#›</a:t>
            </a:fld>
            <a:endParaRPr lang="ru-RU"/>
          </a:p>
        </p:txBody>
      </p:sp>
      <p:grpSp>
        <p:nvGrpSpPr>
          <p:cNvPr id="1033"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grpSp>
    </p:spTree>
  </p:cSld>
  <p:clrMap bg1="dk1" tx1="lt1" bg2="dk2" tx2="lt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53" r:id="rId9"/>
    <p:sldLayoutId id="2147484022" r:id="rId10"/>
    <p:sldLayoutId id="2147484023"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sp>
        <p:nvSpPr>
          <p:cNvPr id="13316" name="Заголовок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ru-RU"/>
              <a:t>Образец заголовка</a:t>
            </a:r>
            <a:endParaRPr lang="en-US"/>
          </a:p>
        </p:txBody>
      </p:sp>
      <p:sp>
        <p:nvSpPr>
          <p:cNvPr id="13317" name="Текст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rgbClr val="DBF5F9">
                    <a:shade val="90000"/>
                  </a:srgbClr>
                </a:solidFill>
                <a:latin typeface="+mn-lt"/>
                <a:cs typeface="+mn-cs"/>
              </a:defRPr>
            </a:lvl1pPr>
          </a:lstStyle>
          <a:p>
            <a:pPr>
              <a:defRPr/>
            </a:pPr>
            <a:fld id="{F33E1DB7-8D4D-4845-A711-14760E49812E}" type="datetimeFigureOut">
              <a:rPr lang="ru-RU"/>
              <a:pPr>
                <a:defRPr/>
              </a:pPr>
              <a:t>11.09.2020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DBF5F9">
                    <a:shade val="90000"/>
                  </a:srgbClr>
                </a:solidFill>
                <a:latin typeface="+mn-lt"/>
                <a:cs typeface="+mn-cs"/>
              </a:defRPr>
            </a:lvl1pPr>
          </a:lstStyle>
          <a:p>
            <a:pPr>
              <a:defRPr/>
            </a:pP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rgbClr val="DBF5F9">
                    <a:shade val="90000"/>
                  </a:srgbClr>
                </a:solidFill>
                <a:latin typeface="+mn-lt"/>
                <a:cs typeface="+mn-cs"/>
              </a:defRPr>
            </a:lvl1pPr>
          </a:lstStyle>
          <a:p>
            <a:pPr>
              <a:defRPr/>
            </a:pPr>
            <a:fld id="{43FCDEE6-36D6-44E8-9B85-76350A3B574B}" type="slidenum">
              <a:rPr lang="ru-RU"/>
              <a:pPr>
                <a:defRPr/>
              </a:pPr>
              <a:t>‹#›</a:t>
            </a:fld>
            <a:endParaRPr lang="ru-RU"/>
          </a:p>
        </p:txBody>
      </p:sp>
      <p:grpSp>
        <p:nvGrpSpPr>
          <p:cNvPr id="13321"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white"/>
                </a:solidFill>
                <a:latin typeface="+mn-lt"/>
                <a:cs typeface="+mn-cs"/>
              </a:endParaRPr>
            </a:p>
          </p:txBody>
        </p:sp>
      </p:grpSp>
    </p:spTree>
  </p:cSld>
  <p:clrMap bg1="dk1" tx1="lt1" bg2="dk2" tx2="lt2" accent1="accent1" accent2="accent2" accent3="accent3" accent4="accent4" accent5="accent5" accent6="accent6" hlink="hlink" folHlink="folHlink"/>
  <p:sldLayoutIdLst>
    <p:sldLayoutId id="2147484024" r:id="rId1"/>
    <p:sldLayoutId id="2147484025" r:id="rId2"/>
    <p:sldLayoutId id="2147484026" r:id="rId3"/>
    <p:sldLayoutId id="2147484027" r:id="rId4"/>
    <p:sldLayoutId id="2147484028" r:id="rId5"/>
    <p:sldLayoutId id="2147484029" r:id="rId6"/>
    <p:sldLayoutId id="2147484030" r:id="rId7"/>
    <p:sldLayoutId id="2147484031" r:id="rId8"/>
    <p:sldLayoutId id="2147484054" r:id="rId9"/>
    <p:sldLayoutId id="2147484032" r:id="rId10"/>
    <p:sldLayoutId id="2147484033"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890"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37891"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F2ED9FFE-2846-4F6A-91A4-18F6F1B6FFC8}" type="datetimeFigureOut">
              <a:rPr lang="ru-RU"/>
              <a:pPr>
                <a:defRPr/>
              </a:pPr>
              <a:t>11.09.2020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DA8DA4C2-BDDE-452E-A1E0-425D4AFEB5BA}"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4042" r:id="rId1"/>
    <p:sldLayoutId id="2147484043" r:id="rId2"/>
    <p:sldLayoutId id="2147484044" r:id="rId3"/>
    <p:sldLayoutId id="2147484045" r:id="rId4"/>
    <p:sldLayoutId id="2147484046" r:id="rId5"/>
    <p:sldLayoutId id="2147484047" r:id="rId6"/>
    <p:sldLayoutId id="2147484048" r:id="rId7"/>
    <p:sldLayoutId id="2147484049" r:id="rId8"/>
    <p:sldLayoutId id="2147484050" r:id="rId9"/>
    <p:sldLayoutId id="2147484051" r:id="rId10"/>
    <p:sldLayoutId id="2147484052"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4.xml"/><Relationship Id="rId4" Type="http://schemas.openxmlformats.org/officeDocument/2006/relationships/image" Target="../media/image1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3"/>
          <p:cNvPicPr>
            <a:picLocks noChangeAspect="1" noChangeArrowheads="1"/>
          </p:cNvPicPr>
          <p:nvPr/>
        </p:nvPicPr>
        <p:blipFill>
          <a:blip r:embed="rId3"/>
          <a:srcRect/>
          <a:stretch>
            <a:fillRect/>
          </a:stretch>
        </p:blipFill>
        <p:spPr bwMode="auto">
          <a:xfrm>
            <a:off x="0" y="33338"/>
            <a:ext cx="9144000" cy="6858000"/>
          </a:xfrm>
          <a:prstGeom prst="rect">
            <a:avLst/>
          </a:prstGeom>
          <a:noFill/>
          <a:ln w="9525">
            <a:noFill/>
            <a:miter lim="800000"/>
            <a:headEnd/>
            <a:tailEnd/>
          </a:ln>
        </p:spPr>
      </p:pic>
      <p:sp>
        <p:nvSpPr>
          <p:cNvPr id="4" name="TextBox 3"/>
          <p:cNvSpPr txBox="1"/>
          <p:nvPr/>
        </p:nvSpPr>
        <p:spPr>
          <a:xfrm>
            <a:off x="1042988" y="2276475"/>
            <a:ext cx="7215187" cy="2370138"/>
          </a:xfrm>
          <a:prstGeom prst="rect">
            <a:avLst/>
          </a:prstGeom>
          <a:noFill/>
        </p:spPr>
        <p:txBody>
          <a:bodyPr>
            <a:spAutoFit/>
          </a:bodyPr>
          <a:lstStyle/>
          <a:p>
            <a:pPr algn="ctr" fontAlgn="auto">
              <a:spcBef>
                <a:spcPts val="0"/>
              </a:spcBef>
              <a:spcAft>
                <a:spcPts val="0"/>
              </a:spcAft>
              <a:defRPr/>
            </a:pPr>
            <a:endParaRPr lang="ru-RU" sz="3200" b="1" dirty="0">
              <a:latin typeface="Times New Roman" pitchFamily="18" charset="0"/>
              <a:cs typeface="Times New Roman" pitchFamily="18" charset="0"/>
            </a:endParaRPr>
          </a:p>
          <a:p>
            <a:pPr algn="ctr" fontAlgn="auto">
              <a:spcBef>
                <a:spcPts val="0"/>
              </a:spcBef>
              <a:spcAft>
                <a:spcPts val="0"/>
              </a:spcAft>
              <a:defRPr/>
            </a:pPr>
            <a:r>
              <a:rPr lang="ru-RU" sz="3200" b="1" dirty="0" err="1">
                <a:latin typeface="Times New Roman" pitchFamily="18" charset="0"/>
                <a:cs typeface="Times New Roman" pitchFamily="18" charset="0"/>
              </a:rPr>
              <a:t>Жерді</a:t>
            </a:r>
            <a:r>
              <a:rPr lang="ru-RU" sz="3200" b="1" dirty="0">
                <a:latin typeface="Times New Roman" pitchFamily="18" charset="0"/>
                <a:cs typeface="Times New Roman" pitchFamily="18" charset="0"/>
              </a:rPr>
              <a:t> </a:t>
            </a:r>
            <a:r>
              <a:rPr lang="ru-RU" sz="3200" b="1" dirty="0" err="1">
                <a:latin typeface="Times New Roman" pitchFamily="18" charset="0"/>
                <a:cs typeface="Times New Roman" pitchFamily="18" charset="0"/>
              </a:rPr>
              <a:t>қашықтықтан зондтау</a:t>
            </a:r>
            <a:endParaRPr lang="ru-RU" sz="3200" b="1" dirty="0">
              <a:latin typeface="Times New Roman" pitchFamily="18" charset="0"/>
              <a:cs typeface="Times New Roman" pitchFamily="18" charset="0"/>
            </a:endParaRPr>
          </a:p>
          <a:p>
            <a:pPr algn="ctr" fontAlgn="auto">
              <a:spcBef>
                <a:spcPts val="0"/>
              </a:spcBef>
              <a:spcAft>
                <a:spcPts val="0"/>
              </a:spcAft>
              <a:defRPr/>
            </a:pPr>
            <a:r>
              <a:rPr lang="ru-RU" sz="3200" b="1" dirty="0">
                <a:solidFill>
                  <a:schemeClr val="bg1">
                    <a:lumMod val="95000"/>
                    <a:lumOff val="5000"/>
                  </a:schemeClr>
                </a:solidFill>
                <a:latin typeface="Times New Roman" pitchFamily="18" charset="0"/>
                <a:cs typeface="Times New Roman" pitchFamily="18" charset="0"/>
              </a:rPr>
              <a:t>(ЖҚЗ)</a:t>
            </a:r>
            <a:r>
              <a:rPr lang="ru-RU" sz="3200" dirty="0">
                <a:solidFill>
                  <a:schemeClr val="bg1">
                    <a:lumMod val="95000"/>
                    <a:lumOff val="5000"/>
                  </a:schemeClr>
                </a:solidFill>
                <a:latin typeface="Times New Roman" pitchFamily="18" charset="0"/>
                <a:cs typeface="Times New Roman" pitchFamily="18" charset="0"/>
              </a:rPr>
              <a:t> </a:t>
            </a:r>
          </a:p>
          <a:p>
            <a:pPr algn="ctr" fontAlgn="auto">
              <a:spcBef>
                <a:spcPts val="0"/>
              </a:spcBef>
              <a:spcAft>
                <a:spcPts val="0"/>
              </a:spcAft>
              <a:defRPr/>
            </a:pPr>
            <a:endParaRPr lang="kk-KZ" sz="3200" dirty="0">
              <a:latin typeface="Times New Roman" pitchFamily="18" charset="0"/>
              <a:cs typeface="Times New Roman" pitchFamily="18" charset="0"/>
            </a:endParaRPr>
          </a:p>
          <a:p>
            <a:pPr algn="r" fontAlgn="auto">
              <a:spcBef>
                <a:spcPts val="0"/>
              </a:spcBef>
              <a:spcAft>
                <a:spcPts val="0"/>
              </a:spcAft>
              <a:defRPr/>
            </a:pPr>
            <a:endParaRPr lang="kk-KZ" sz="20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Rectangle 3"/>
          <p:cNvSpPr>
            <a:spLocks noGrp="1"/>
          </p:cNvSpPr>
          <p:nvPr>
            <p:ph type="body" idx="1"/>
          </p:nvPr>
        </p:nvSpPr>
        <p:spPr/>
        <p:txBody>
          <a:bodyPr/>
          <a:lstStyle/>
          <a:p>
            <a:pPr algn="just"/>
            <a:r>
              <a:rPr lang="x-none" b="1"/>
              <a:t>Фотограмметрия</a:t>
            </a:r>
            <a:r>
              <a:rPr lang="x-none"/>
              <a:t> – кеңістіктегі пландық және биіктіктік жағдайларын анықтау мақсатында фотосуреттегі объектілерді зерттеумен айналасатын ғылым. Фотограмметрия термины латынның 3 мағыналы сөзінен тұрады: «фотос» - жарық, «грамма» - көрініс, «метрио» - өлшеу.</a:t>
            </a:r>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p:cNvSpPr>
          <p:nvPr>
            <p:ph type="title"/>
          </p:nvPr>
        </p:nvSpPr>
        <p:spPr/>
        <p:txBody>
          <a:bodyPr/>
          <a:lstStyle/>
          <a:p>
            <a:endParaRPr lang="ru-RU"/>
          </a:p>
        </p:txBody>
      </p:sp>
      <p:sp>
        <p:nvSpPr>
          <p:cNvPr id="134147" name="Rectangle 3"/>
          <p:cNvSpPr>
            <a:spLocks noGrp="1"/>
          </p:cNvSpPr>
          <p:nvPr>
            <p:ph type="body" idx="1"/>
          </p:nvPr>
        </p:nvSpPr>
        <p:spPr/>
        <p:txBody>
          <a:bodyPr/>
          <a:lstStyle/>
          <a:p>
            <a:r>
              <a:rPr lang="x-none"/>
              <a:t>Совет Одағында аэрофотограмметрияның дамуын 3 кезеңге бөлуге болады.</a:t>
            </a:r>
            <a:endParaRPr 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p:cNvSpPr>
          <p:nvPr>
            <p:ph type="title"/>
          </p:nvPr>
        </p:nvSpPr>
        <p:spPr/>
        <p:txBody>
          <a:bodyPr/>
          <a:lstStyle/>
          <a:p>
            <a:r>
              <a:rPr lang="x-none"/>
              <a:t>1918-1929 жылдары</a:t>
            </a:r>
            <a:endParaRPr lang="ru-RU" dirty="0"/>
          </a:p>
        </p:txBody>
      </p:sp>
      <p:sp>
        <p:nvSpPr>
          <p:cNvPr id="135171" name="Rectangle 3"/>
          <p:cNvSpPr>
            <a:spLocks noGrp="1"/>
          </p:cNvSpPr>
          <p:nvPr>
            <p:ph type="body" idx="1"/>
          </p:nvPr>
        </p:nvSpPr>
        <p:spPr/>
        <p:txBody>
          <a:bodyPr/>
          <a:lstStyle/>
          <a:p>
            <a:pPr algn="just">
              <a:lnSpc>
                <a:spcPct val="80000"/>
              </a:lnSpc>
            </a:pPr>
            <a:r>
              <a:rPr lang="x-none" sz="2000"/>
              <a:t>Бірінші кезең (1918-1929 жылдары) – бұл кезеңде фотограмметриялық бөлім құру, мамандар дайындау және де ең бірінші тәжірибелік және өндірістік жұмыстарды біріккен тәсілмен жүргізу. 1919 жылы әскери-топографиялық қызмет фотограмметриялық қызмет құрайды. Осының негізінде 1-ші аэрофототопографиялық бөлім құрылды. Осы жылы Қызыл әскери-әуелік флоттың Жоғары аэрофототопографиялық мектебі ашылды. 1920 жылы Н.М. Алексапольский Мәскеудегі межелік институтында фотограмметриядан курс оқу басталды, ал 1926 жылы осы институтта аэрофотогеодезиялық бөлімі ашылды. Содан кейінірек бұл бөлімше факультет болып ашылды. Бұл фотограмметрияда кадрлер дайындаудың бастамасы болды. 1925 жылы «Добролет және Укрвоздухпуть» қоғамдық орталары өндірістік аэрофототүсірістік бөлімдер құрды. (Н.М. Алексапольский, Г.П. Соколов, В.С. Цвет-Коляндский, Д.А. Сольский).</a:t>
            </a:r>
            <a:endParaRPr lang="ru-RU"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p:cNvSpPr>
          <p:nvPr>
            <p:ph type="title"/>
          </p:nvPr>
        </p:nvSpPr>
        <p:spPr/>
        <p:txBody>
          <a:bodyPr/>
          <a:lstStyle/>
          <a:p>
            <a:r>
              <a:rPr lang="x-none"/>
              <a:t>1930-1945 жылдары</a:t>
            </a:r>
            <a:endParaRPr lang="ru-RU" dirty="0"/>
          </a:p>
        </p:txBody>
      </p:sp>
      <p:sp>
        <p:nvSpPr>
          <p:cNvPr id="136195" name="Rectangle 3"/>
          <p:cNvSpPr>
            <a:spLocks noGrp="1"/>
          </p:cNvSpPr>
          <p:nvPr>
            <p:ph type="body" idx="1"/>
          </p:nvPr>
        </p:nvSpPr>
        <p:spPr/>
        <p:txBody>
          <a:bodyPr/>
          <a:lstStyle/>
          <a:p>
            <a:pPr algn="just"/>
            <a:r>
              <a:rPr lang="x-none" sz="2800"/>
              <a:t>Екінші кезең (1930-1945 жылдары). 1930 жылы жаңа фотограмметриялық аспаптарды құрастыру үшін Ф.В. Дробышевтің лабораториясы құрылды, ал 1931 жылы аэрофотүсірістің ғылыми-зерттеу институты ашылды. Бұдан кейінгі жылдары фотограмметрияны зерттеу геодезиялық «Орталық ғылыми-зерттеу институтында, ҚСРО АН аэроәдіс зертханасында, Новосибирскіде қолданбалы геодезия институтында жүргізілді.</a:t>
            </a:r>
            <a:endParaRPr lang="ru-RU"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p:cNvSpPr>
          <p:nvPr>
            <p:ph type="title"/>
          </p:nvPr>
        </p:nvSpPr>
        <p:spPr/>
        <p:txBody>
          <a:bodyPr/>
          <a:lstStyle/>
          <a:p>
            <a:r>
              <a:rPr lang="ru-RU" dirty="0"/>
              <a:t>1945-1990 </a:t>
            </a:r>
            <a:r>
              <a:rPr lang="ru-RU" dirty="0" err="1"/>
              <a:t>жылдары</a:t>
            </a:r>
            <a:endParaRPr lang="ru-RU" dirty="0"/>
          </a:p>
        </p:txBody>
      </p:sp>
      <p:sp>
        <p:nvSpPr>
          <p:cNvPr id="137219" name="Rectangle 3"/>
          <p:cNvSpPr>
            <a:spLocks noGrp="1"/>
          </p:cNvSpPr>
          <p:nvPr>
            <p:ph type="body" idx="1"/>
          </p:nvPr>
        </p:nvSpPr>
        <p:spPr/>
        <p:txBody>
          <a:bodyPr/>
          <a:lstStyle/>
          <a:p>
            <a:pPr algn="just">
              <a:lnSpc>
                <a:spcPct val="90000"/>
              </a:lnSpc>
            </a:pPr>
            <a:r>
              <a:rPr lang="x-none" sz="2800"/>
              <a:t>Үшінші кезеңдегі фотограмметрияның дамуы соғыстан кейінгі қалыптасуы мен халық шаруашылығының дамуымен байланысты. Бұл тапсырманы шешу үшін ірі масштабты елдердегі көптеген аудандарда  белгіленген бір уақытта картографиялау өндірілген. Бұл кезең фотограмметрия теориясының кейінгі дамуымен, физикадағы соңғы женістіктердің қолдануымен, электронды және есептеуіш техникалық, фотограмметриялық жұмыстардың дәлдігі мен жиілігін жоғарлатуымен ерекшелінеді. </a:t>
            </a:r>
            <a:endParaRPr lang="ru-RU" sz="2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Объект 2"/>
          <p:cNvSpPr>
            <a:spLocks noGrp="1"/>
          </p:cNvSpPr>
          <p:nvPr>
            <p:ph idx="1"/>
          </p:nvPr>
        </p:nvSpPr>
        <p:spPr>
          <a:xfrm>
            <a:off x="457200" y="1600200"/>
            <a:ext cx="8229600" cy="2044700"/>
          </a:xfrm>
        </p:spPr>
        <p:txBody>
          <a:bodyPr/>
          <a:lstStyle/>
          <a:p>
            <a:pPr algn="just"/>
            <a:r>
              <a:rPr lang="kk-KZ" i="1" dirty="0"/>
              <a:t>Сандық фотограмметрия </a:t>
            </a:r>
            <a:r>
              <a:rPr lang="kk-KZ" dirty="0"/>
              <a:t>дегеніміз </a:t>
            </a:r>
            <a:r>
              <a:rPr lang="en-US" dirty="0"/>
              <a:t> - </a:t>
            </a:r>
            <a:r>
              <a:rPr lang="kk-KZ" dirty="0"/>
              <a:t>сандық фотограмметриялық суреттерді өңдеудің аналитикалық әдiсіне жататын фотограмметрияның бөлiмі.</a:t>
            </a:r>
            <a:endParaRPr lang="ru-RU" dirty="0"/>
          </a:p>
          <a:p>
            <a:endParaRPr lang="ru-RU" dirty="0"/>
          </a:p>
        </p:txBody>
      </p:sp>
      <p:pic>
        <p:nvPicPr>
          <p:cNvPr id="4" name="Рисунок 3"/>
          <p:cNvPicPr>
            <a:picLocks noChangeAspect="1"/>
          </p:cNvPicPr>
          <p:nvPr/>
        </p:nvPicPr>
        <p:blipFill>
          <a:blip r:embed="rId2" cstate="print">
            <a:extLst/>
          </a:blip>
          <a:stretch>
            <a:fillRect/>
          </a:stretch>
        </p:blipFill>
        <p:spPr>
          <a:xfrm>
            <a:off x="2843808" y="3645024"/>
            <a:ext cx="3816424" cy="2862318"/>
          </a:xfrm>
          <a:prstGeom prst="rect">
            <a:avLst/>
          </a:prstGeom>
          <a:ln>
            <a:noFill/>
          </a:ln>
          <a:effectLst>
            <a:softEdge rad="112500"/>
          </a:effectLst>
        </p:spPr>
      </p:pic>
      <p:sp>
        <p:nvSpPr>
          <p:cNvPr id="5" name="Заголовок 1"/>
          <p:cNvSpPr txBox="1">
            <a:spLocks/>
          </p:cNvSpPr>
          <p:nvPr/>
        </p:nvSpPr>
        <p:spPr bwMode="auto">
          <a:xfrm>
            <a:off x="467544" y="26064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ru-RU" dirty="0"/>
              <a:t>1990- </a:t>
            </a:r>
            <a:r>
              <a:rPr lang="ru-RU" dirty="0" err="1"/>
              <a:t>қазіргі</a:t>
            </a:r>
            <a:r>
              <a:rPr lang="ru-RU" dirty="0"/>
              <a:t> </a:t>
            </a:r>
            <a:r>
              <a:rPr lang="ru-RU" dirty="0" err="1"/>
              <a:t>уақыт</a:t>
            </a:r>
            <a:endParaRPr lang="ru-RU" dirty="0"/>
          </a:p>
        </p:txBody>
      </p:sp>
    </p:spTree>
  </p:cSld>
  <p:clrMapOvr>
    <a:masterClrMapping/>
  </p:clrMapOvr>
  <p:transition spd="slow">
    <p:circl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3"/>
          <p:cNvSpPr>
            <a:spLocks noGrp="1"/>
          </p:cNvSpPr>
          <p:nvPr>
            <p:ph type="body" idx="1"/>
          </p:nvPr>
        </p:nvSpPr>
        <p:spPr>
          <a:xfrm>
            <a:off x="395288" y="980728"/>
            <a:ext cx="4105275" cy="5461347"/>
          </a:xfrm>
        </p:spPr>
        <p:txBody>
          <a:bodyPr/>
          <a:lstStyle/>
          <a:p>
            <a:pPr marL="0" indent="355600" algn="just">
              <a:lnSpc>
                <a:spcPct val="80000"/>
              </a:lnSpc>
              <a:buFont typeface="Arial" charset="0"/>
              <a:buNone/>
            </a:pPr>
            <a:r>
              <a:rPr lang="x-none" sz="2000"/>
              <a:t>Суретке түсіргеннен кейін жер бетінің көрінісін ала</a:t>
            </a:r>
            <a:r>
              <a:rPr lang="kk-KZ" sz="2000"/>
              <a:t>ды</a:t>
            </a:r>
            <a:r>
              <a:rPr lang="en-US" sz="2000"/>
              <a:t>. </a:t>
            </a:r>
            <a:r>
              <a:rPr lang="x-none" sz="2000"/>
              <a:t>Осы қос суреттер арқылы жер бетінің моделін құруға болады</a:t>
            </a:r>
            <a:r>
              <a:rPr lang="en-US" sz="2000" dirty="0"/>
              <a:t>. </a:t>
            </a:r>
            <a:r>
              <a:rPr lang="x-none" sz="2000"/>
              <a:t>Жер бетінің моделін тұрғызу үшін</a:t>
            </a:r>
            <a:r>
              <a:rPr lang="en-US" sz="2000" dirty="0"/>
              <a:t>, </a:t>
            </a:r>
            <a:r>
              <a:rPr lang="x-none" sz="2000"/>
              <a:t>арнаулы құралдарда түсіріс кезінде пайда болған жобалық сәулелердің байланысын тұрғызу керек</a:t>
            </a:r>
            <a:r>
              <a:rPr lang="en-US" sz="2000" dirty="0"/>
              <a:t>. </a:t>
            </a:r>
            <a:r>
              <a:rPr lang="x-none" sz="2000"/>
              <a:t>Осы сәйкес сәулелердің қиылысында жер бетінің моделін аламыз</a:t>
            </a:r>
            <a:r>
              <a:rPr lang="en-US" sz="2000" dirty="0"/>
              <a:t>. </a:t>
            </a:r>
            <a:r>
              <a:rPr lang="x-none" sz="2000"/>
              <a:t>Бұл моделдің масштабы суретке түсіру базисіне тәуелді болады</a:t>
            </a:r>
            <a:r>
              <a:rPr lang="en-US" sz="2000" dirty="0"/>
              <a:t>. </a:t>
            </a:r>
            <a:r>
              <a:rPr lang="x-none" sz="2000"/>
              <a:t>Қос суреттердің пайдалану қасиеттеріне негізделген объектілерді өлшеу әдісі</a:t>
            </a:r>
            <a:r>
              <a:rPr lang="en-US" sz="2000" dirty="0"/>
              <a:t>  </a:t>
            </a:r>
            <a:r>
              <a:rPr lang="x-none" sz="2000"/>
              <a:t>стереофотограмметриялық әдісі деп аталады</a:t>
            </a:r>
            <a:r>
              <a:rPr lang="en-US" sz="2400" dirty="0"/>
              <a:t>. </a:t>
            </a:r>
            <a:endParaRPr lang="ru-RU"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2564904"/>
            <a:ext cx="3533775" cy="19369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p:cNvSpPr>
          <p:nvPr>
            <p:ph type="title"/>
          </p:nvPr>
        </p:nvSpPr>
        <p:spPr>
          <a:xfrm>
            <a:off x="457200" y="274638"/>
            <a:ext cx="8229600" cy="417512"/>
          </a:xfrm>
        </p:spPr>
        <p:txBody>
          <a:bodyPr/>
          <a:lstStyle/>
          <a:p>
            <a:endParaRPr lang="ru-RU" sz="4000"/>
          </a:p>
        </p:txBody>
      </p:sp>
      <p:sp>
        <p:nvSpPr>
          <p:cNvPr id="130051" name="Rectangle 3"/>
          <p:cNvSpPr>
            <a:spLocks noGrp="1"/>
          </p:cNvSpPr>
          <p:nvPr>
            <p:ph type="body" idx="1"/>
          </p:nvPr>
        </p:nvSpPr>
        <p:spPr>
          <a:xfrm>
            <a:off x="457200" y="836613"/>
            <a:ext cx="8229600" cy="5688012"/>
          </a:xfrm>
        </p:spPr>
        <p:txBody>
          <a:bodyPr/>
          <a:lstStyle/>
          <a:p>
            <a:pPr marL="0" indent="355600" algn="just">
              <a:lnSpc>
                <a:spcPct val="80000"/>
              </a:lnSpc>
              <a:buFont typeface="Arial" charset="0"/>
              <a:buNone/>
            </a:pPr>
            <a:r>
              <a:rPr lang="x-none" sz="2000">
                <a:latin typeface="Times New Roman" pitchFamily="18" charset="0"/>
                <a:cs typeface="Times New Roman" pitchFamily="18" charset="0"/>
              </a:rPr>
              <a:t>Фотограмметрия геодезияда, астрономияда, әскери қызметте, топографияда, ғарыштық зерттеулерде кеңінен қолданылады.</a:t>
            </a:r>
          </a:p>
          <a:p>
            <a:pPr marL="0" indent="355600" algn="just">
              <a:lnSpc>
                <a:spcPct val="80000"/>
              </a:lnSpc>
              <a:buFont typeface="Arial" charset="0"/>
              <a:buNone/>
            </a:pPr>
            <a:r>
              <a:rPr lang="x-none" sz="2000">
                <a:latin typeface="Times New Roman" pitchFamily="18" charset="0"/>
                <a:cs typeface="Times New Roman" pitchFamily="18" charset="0"/>
              </a:rPr>
              <a:t>Фотограмметрияның бұндай ғылымдарда кеңінен қолданылуы  келесі жағдайлармен негізделген:</a:t>
            </a:r>
          </a:p>
          <a:p>
            <a:pPr marL="0" indent="355600" algn="just">
              <a:lnSpc>
                <a:spcPct val="80000"/>
              </a:lnSpc>
            </a:pPr>
            <a:r>
              <a:rPr lang="x-none" sz="2000">
                <a:latin typeface="Times New Roman" pitchFamily="18" charset="0"/>
                <a:cs typeface="Times New Roman" pitchFamily="18" charset="0"/>
              </a:rPr>
              <a:t>-жоғары дәлдікті фотграмметриялық аспаптарды, оптикадағы жақсы жетілдірілген есептеуіш техникаларды пайдаланып фотосуреттегі объектілерді </a:t>
            </a:r>
            <a:r>
              <a:rPr lang="x-none" sz="2000" i="1">
                <a:latin typeface="Times New Roman" pitchFamily="18" charset="0"/>
                <a:cs typeface="Times New Roman" pitchFamily="18" charset="0"/>
              </a:rPr>
              <a:t>жоғары дәлдікпен</a:t>
            </a:r>
            <a:r>
              <a:rPr lang="x-none" sz="2000">
                <a:latin typeface="Times New Roman" pitchFamily="18" charset="0"/>
                <a:cs typeface="Times New Roman" pitchFamily="18" charset="0"/>
              </a:rPr>
              <a:t> өлшеуге болады;</a:t>
            </a:r>
          </a:p>
          <a:p>
            <a:pPr marL="0" indent="355600" algn="just">
              <a:lnSpc>
                <a:spcPct val="80000"/>
              </a:lnSpc>
            </a:pPr>
            <a:r>
              <a:rPr lang="x-none" sz="2000" i="1">
                <a:latin typeface="Times New Roman" pitchFamily="18" charset="0"/>
                <a:cs typeface="Times New Roman" pitchFamily="18" charset="0"/>
              </a:rPr>
              <a:t>жоғары өнімділікті</a:t>
            </a:r>
            <a:r>
              <a:rPr lang="x-none" sz="2000">
                <a:latin typeface="Times New Roman" pitchFamily="18" charset="0"/>
                <a:cs typeface="Times New Roman" pitchFamily="18" charset="0"/>
              </a:rPr>
              <a:t>, яғни объектінің фотографиялық көрінісі арқылы қысқа уақыт мерзімінде көп мөлшерде өлшеулер жасауға болады;</a:t>
            </a:r>
          </a:p>
          <a:p>
            <a:pPr marL="0" indent="355600" algn="just">
              <a:lnSpc>
                <a:spcPct val="80000"/>
              </a:lnSpc>
            </a:pPr>
            <a:r>
              <a:rPr lang="x-none" sz="2000" i="1">
                <a:latin typeface="Times New Roman" pitchFamily="18" charset="0"/>
                <a:cs typeface="Times New Roman" pitchFamily="18" charset="0"/>
              </a:rPr>
              <a:t>бақылау нәтижелерінің нақтылығы</a:t>
            </a:r>
            <a:r>
              <a:rPr lang="x-none" sz="2000">
                <a:latin typeface="Times New Roman" pitchFamily="18" charset="0"/>
                <a:cs typeface="Times New Roman" pitchFamily="18" charset="0"/>
              </a:rPr>
              <a:t>, яғни фотографиялық көрініс арқылы өлшемдердің анық нәтижелерін алуға болады;</a:t>
            </a:r>
          </a:p>
          <a:p>
            <a:pPr marL="0" indent="355600" algn="just">
              <a:lnSpc>
                <a:spcPct val="80000"/>
              </a:lnSpc>
            </a:pPr>
            <a:r>
              <a:rPr lang="x-none" sz="2000">
                <a:latin typeface="Times New Roman" pitchFamily="18" charset="0"/>
                <a:cs typeface="Times New Roman" pitchFamily="18" charset="0"/>
              </a:rPr>
              <a:t>кысқа уақыт мерзімінде объект жайлы </a:t>
            </a:r>
            <a:r>
              <a:rPr lang="x-none" sz="2000" i="1">
                <a:latin typeface="Times New Roman" pitchFamily="18" charset="0"/>
                <a:cs typeface="Times New Roman" pitchFamily="18" charset="0"/>
              </a:rPr>
              <a:t>толық мәліметтер</a:t>
            </a:r>
            <a:r>
              <a:rPr lang="x-none" sz="2000">
                <a:latin typeface="Times New Roman" pitchFamily="18" charset="0"/>
                <a:cs typeface="Times New Roman" pitchFamily="18" charset="0"/>
              </a:rPr>
              <a:t> алуға болады. Мысалы, ғарыштық фотосурет арқылы бірнеше тәуелік ішінде  Жер шары туралы объективті, әрі анық мәлеметтер ала аламыз;</a:t>
            </a:r>
          </a:p>
          <a:p>
            <a:pPr marL="0" indent="355600" algn="just">
              <a:lnSpc>
                <a:spcPct val="80000"/>
              </a:lnSpc>
            </a:pPr>
            <a:r>
              <a:rPr lang="x-none" sz="2000">
                <a:latin typeface="Times New Roman" pitchFamily="18" charset="0"/>
                <a:cs typeface="Times New Roman" pitchFamily="18" charset="0"/>
              </a:rPr>
              <a:t>мәліметтерді қашықтықтан (космостан) зондылап алу, бұл жер бетінің баруға қиын түсетін учаскелері жайлы мәлімет алуға мүмкіндік береді. Объект жайлы мәлімет алудың бұндай түрінде Адам қатыспайды, сондықтан жұмыс жүргізу қауіпсіз болып келеді.</a:t>
            </a:r>
            <a:endParaRPr lang="ru-RU" sz="200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3"/>
          <p:cNvSpPr>
            <a:spLocks noGrp="1"/>
          </p:cNvSpPr>
          <p:nvPr>
            <p:ph type="body" idx="1"/>
          </p:nvPr>
        </p:nvSpPr>
        <p:spPr>
          <a:xfrm>
            <a:off x="395288" y="4581525"/>
            <a:ext cx="8229600" cy="2016125"/>
          </a:xfrm>
        </p:spPr>
        <p:txBody>
          <a:bodyPr/>
          <a:lstStyle/>
          <a:p>
            <a:pPr algn="just">
              <a:lnSpc>
                <a:spcPct val="80000"/>
              </a:lnSpc>
            </a:pPr>
            <a:r>
              <a:rPr lang="x-none" sz="1800"/>
              <a:t>Ұшқыш аппараттан жер беті түсіріліп, Р1 және Р2 суреттері алынды дейік. </a:t>
            </a:r>
            <a:r>
              <a:rPr lang="en-US" sz="1800"/>
              <a:t>S</a:t>
            </a:r>
            <a:r>
              <a:rPr lang="x-none" sz="1800"/>
              <a:t>1 және  </a:t>
            </a:r>
            <a:r>
              <a:rPr lang="en-US" sz="1800"/>
              <a:t>S</a:t>
            </a:r>
            <a:r>
              <a:rPr lang="x-none" sz="1800"/>
              <a:t>2 – жобалау центрлері (объективтің артқы түйіндес нүктелері);</a:t>
            </a:r>
            <a:endParaRPr lang="en-US" sz="1800"/>
          </a:p>
          <a:p>
            <a:pPr algn="just">
              <a:lnSpc>
                <a:spcPct val="80000"/>
              </a:lnSpc>
            </a:pPr>
            <a:r>
              <a:rPr lang="en-US" sz="1800"/>
              <a:t>B</a:t>
            </a:r>
            <a:r>
              <a:rPr lang="x-none" sz="1800"/>
              <a:t> – центрлер арасындағы қашықтық, суретке түсіру базисі;</a:t>
            </a:r>
          </a:p>
          <a:p>
            <a:pPr algn="just">
              <a:lnSpc>
                <a:spcPct val="80000"/>
              </a:lnSpc>
            </a:pPr>
            <a:r>
              <a:rPr lang="x-none" sz="1800"/>
              <a:t>А, В – жер бетінің нүктелері;</a:t>
            </a:r>
            <a:endParaRPr lang="en-US" sz="1800"/>
          </a:p>
          <a:p>
            <a:pPr algn="just">
              <a:lnSpc>
                <a:spcPct val="80000"/>
              </a:lnSpc>
            </a:pPr>
            <a:r>
              <a:rPr lang="en-US" sz="1800"/>
              <a:t>a</a:t>
            </a:r>
            <a:r>
              <a:rPr lang="x-none" sz="1800"/>
              <a:t>1, </a:t>
            </a:r>
            <a:r>
              <a:rPr lang="en-US" sz="1800"/>
              <a:t>b</a:t>
            </a:r>
            <a:r>
              <a:rPr lang="x-none" sz="1800"/>
              <a:t>1,  </a:t>
            </a:r>
            <a:r>
              <a:rPr lang="en-US" sz="1800"/>
              <a:t>a</a:t>
            </a:r>
            <a:r>
              <a:rPr lang="x-none" sz="1800"/>
              <a:t>2, </a:t>
            </a:r>
            <a:r>
              <a:rPr lang="en-US" sz="1800"/>
              <a:t>b</a:t>
            </a:r>
            <a:r>
              <a:rPr lang="x-none" sz="1800"/>
              <a:t>2 – жер бетінің нүктелерінің  фотосуреттеріндегі көріністері;</a:t>
            </a:r>
            <a:endParaRPr lang="en-US" sz="1800"/>
          </a:p>
          <a:p>
            <a:pPr algn="just">
              <a:lnSpc>
                <a:spcPct val="80000"/>
              </a:lnSpc>
            </a:pPr>
            <a:r>
              <a:rPr lang="en-US" sz="1800"/>
              <a:t>E – </a:t>
            </a:r>
            <a:r>
              <a:rPr lang="x-none" sz="1800"/>
              <a:t>қолденең жазықтық</a:t>
            </a:r>
            <a:r>
              <a:rPr lang="en-US" sz="1800"/>
              <a:t>.</a:t>
            </a:r>
            <a:endParaRPr lang="x-none" sz="1800"/>
          </a:p>
          <a:p>
            <a:pPr algn="just">
              <a:lnSpc>
                <a:spcPct val="80000"/>
              </a:lnSpc>
            </a:pPr>
            <a:r>
              <a:rPr lang="x-none" sz="1800"/>
              <a:t>а</a:t>
            </a:r>
            <a:r>
              <a:rPr lang="en-US" sz="1000"/>
              <a:t>1</a:t>
            </a:r>
            <a:r>
              <a:rPr lang="en-US" sz="1800"/>
              <a:t>S</a:t>
            </a:r>
            <a:r>
              <a:rPr lang="en-US" sz="1000"/>
              <a:t>1</a:t>
            </a:r>
            <a:r>
              <a:rPr lang="en-US" sz="1800"/>
              <a:t>  a</a:t>
            </a:r>
            <a:r>
              <a:rPr lang="en-US" sz="1000"/>
              <a:t>2</a:t>
            </a:r>
            <a:r>
              <a:rPr lang="en-US" sz="1800"/>
              <a:t>S</a:t>
            </a:r>
            <a:r>
              <a:rPr lang="en-US" sz="1000"/>
              <a:t>2</a:t>
            </a:r>
            <a:r>
              <a:rPr lang="en-US" sz="1800"/>
              <a:t>  b</a:t>
            </a:r>
            <a:r>
              <a:rPr lang="en-US" sz="1000"/>
              <a:t>1</a:t>
            </a:r>
            <a:r>
              <a:rPr lang="en-US" sz="1800"/>
              <a:t>S</a:t>
            </a:r>
            <a:r>
              <a:rPr lang="en-US" sz="1000"/>
              <a:t>1</a:t>
            </a:r>
            <a:r>
              <a:rPr lang="en-US" sz="1800"/>
              <a:t> b</a:t>
            </a:r>
            <a:r>
              <a:rPr lang="en-US" sz="1000"/>
              <a:t>2</a:t>
            </a:r>
            <a:r>
              <a:rPr lang="en-US" sz="1800"/>
              <a:t>S</a:t>
            </a:r>
            <a:r>
              <a:rPr lang="en-US" sz="1000"/>
              <a:t>2</a:t>
            </a:r>
            <a:r>
              <a:rPr lang="en-US" sz="1800"/>
              <a:t> –</a:t>
            </a:r>
            <a:r>
              <a:rPr lang="x-none" sz="1800"/>
              <a:t>сәйкес келетін нүктелер</a:t>
            </a:r>
            <a:r>
              <a:rPr lang="ru-RU" sz="1800"/>
              <a:t> </a:t>
            </a:r>
          </a:p>
        </p:txBody>
      </p:sp>
      <p:pic>
        <p:nvPicPr>
          <p:cNvPr id="131076" name="Picture 4"/>
          <p:cNvPicPr>
            <a:picLocks noChangeAspect="1" noChangeArrowheads="1"/>
          </p:cNvPicPr>
          <p:nvPr/>
        </p:nvPicPr>
        <p:blipFill>
          <a:blip r:embed="rId2"/>
          <a:srcRect/>
          <a:stretch>
            <a:fillRect/>
          </a:stretch>
        </p:blipFill>
        <p:spPr bwMode="auto">
          <a:xfrm>
            <a:off x="1692275" y="549275"/>
            <a:ext cx="5757863" cy="3598863"/>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p:cNvSpPr>
          <p:nvPr>
            <p:ph type="title"/>
          </p:nvPr>
        </p:nvSpPr>
        <p:spPr/>
        <p:txBody>
          <a:bodyPr/>
          <a:lstStyle/>
          <a:p>
            <a:endParaRPr lang="ru-RU"/>
          </a:p>
        </p:txBody>
      </p:sp>
      <p:sp>
        <p:nvSpPr>
          <p:cNvPr id="133123" name="Rectangle 3"/>
          <p:cNvSpPr>
            <a:spLocks noGrp="1"/>
          </p:cNvSpPr>
          <p:nvPr>
            <p:ph type="body" idx="1"/>
          </p:nvPr>
        </p:nvSpPr>
        <p:spPr/>
        <p:txBody>
          <a:bodyPr/>
          <a:lstStyle/>
          <a:p>
            <a:pPr algn="just">
              <a:lnSpc>
                <a:spcPct val="80000"/>
              </a:lnSpc>
            </a:pPr>
            <a:r>
              <a:rPr lang="x-none" sz="2800"/>
              <a:t>Жергілікті жердің объектіні бір сурет арқылы алуға болады. Бұл жағдайда объектінің бейнесі жазық болады, ал масштабы жобалау центірінен объектіге дейінгі ара қашықтыққа тәуелді болады.  Бұндай әдісті </a:t>
            </a:r>
            <a:r>
              <a:rPr lang="x-none" sz="2800" i="1">
                <a:solidFill>
                  <a:schemeClr val="accent1"/>
                </a:solidFill>
              </a:rPr>
              <a:t>фотограмметриялық әдісі</a:t>
            </a:r>
            <a:r>
              <a:rPr lang="x-none" sz="2800"/>
              <a:t> деп аталады.</a:t>
            </a:r>
          </a:p>
          <a:p>
            <a:pPr algn="just">
              <a:lnSpc>
                <a:spcPct val="80000"/>
              </a:lnSpc>
            </a:pPr>
            <a:r>
              <a:rPr lang="x-none" sz="2800"/>
              <a:t>Жергілікті жердің объектіні </a:t>
            </a:r>
            <a:r>
              <a:rPr lang="kk-KZ" sz="2800" dirty="0"/>
              <a:t>қос</a:t>
            </a:r>
            <a:r>
              <a:rPr lang="x-none" sz="2800"/>
              <a:t> сурет</a:t>
            </a:r>
            <a:r>
              <a:rPr lang="kk-KZ" sz="2800" dirty="0"/>
              <a:t>тер</a:t>
            </a:r>
            <a:r>
              <a:rPr lang="x-none" sz="2800"/>
              <a:t> арқылы алуға болады. Бұл жағдайда объектінің бейнесі </a:t>
            </a:r>
            <a:r>
              <a:rPr lang="kk-KZ" sz="2800" dirty="0"/>
              <a:t>кеңістіктік</a:t>
            </a:r>
            <a:r>
              <a:rPr lang="x-none" sz="2800"/>
              <a:t> болады</a:t>
            </a:r>
            <a:r>
              <a:rPr lang="kk-KZ" sz="2800" dirty="0"/>
              <a:t> және модельді алу қос суреттердің қасиеттеріне негізделген</a:t>
            </a:r>
            <a:r>
              <a:rPr lang="x-none" sz="2800"/>
              <a:t>.  Бұндай әдісті </a:t>
            </a:r>
            <a:r>
              <a:rPr lang="kk-KZ" sz="2800" i="1" dirty="0">
                <a:solidFill>
                  <a:schemeClr val="accent1"/>
                </a:solidFill>
              </a:rPr>
              <a:t>стерео</a:t>
            </a:r>
            <a:r>
              <a:rPr lang="x-none" sz="2800" i="1">
                <a:solidFill>
                  <a:schemeClr val="accent1"/>
                </a:solidFill>
              </a:rPr>
              <a:t>фотограмметриялық әдісі</a:t>
            </a:r>
            <a:r>
              <a:rPr lang="x-none" sz="2800"/>
              <a:t> деп аталады.</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3"/>
          <p:cNvPicPr>
            <a:picLocks noChangeAspect="1" noChangeArrowheads="1"/>
          </p:cNvPicPr>
          <p:nvPr/>
        </p:nvPicPr>
        <p:blipFill>
          <a:blip r:embed="rId2"/>
          <a:srcRect/>
          <a:stretch>
            <a:fillRect/>
          </a:stretch>
        </p:blipFill>
        <p:spPr bwMode="auto">
          <a:xfrm>
            <a:off x="0" y="33338"/>
            <a:ext cx="9144000" cy="6858000"/>
          </a:xfrm>
          <a:prstGeom prst="rect">
            <a:avLst/>
          </a:prstGeom>
          <a:noFill/>
          <a:ln w="9525">
            <a:noFill/>
            <a:miter lim="800000"/>
            <a:headEnd/>
            <a:tailEnd/>
          </a:ln>
        </p:spPr>
      </p:pic>
      <p:sp>
        <p:nvSpPr>
          <p:cNvPr id="53251" name="Содержимое 2"/>
          <p:cNvSpPr>
            <a:spLocks noGrp="1"/>
          </p:cNvSpPr>
          <p:nvPr>
            <p:ph idx="1"/>
          </p:nvPr>
        </p:nvSpPr>
        <p:spPr>
          <a:xfrm>
            <a:off x="457200" y="1772816"/>
            <a:ext cx="8229600" cy="4513684"/>
          </a:xfrm>
        </p:spPr>
        <p:txBody>
          <a:bodyPr/>
          <a:lstStyle/>
          <a:p>
            <a:pPr marL="0" indent="355600" algn="just">
              <a:buFont typeface="Arial" charset="0"/>
              <a:buNone/>
            </a:pPr>
            <a:r>
              <a:rPr lang="ru-RU" sz="24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Жерді</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қашықтықтан</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зондтау</a:t>
            </a:r>
            <a:r>
              <a:rPr lang="ru-RU" sz="2800" dirty="0">
                <a:latin typeface="Times New Roman" pitchFamily="18" charset="0"/>
                <a:cs typeface="Times New Roman" pitchFamily="18" charset="0"/>
              </a:rPr>
              <a:t> - </a:t>
            </a:r>
            <a:r>
              <a:rPr lang="ru-RU" sz="2800" dirty="0" err="1">
                <a:latin typeface="Times New Roman" pitchFamily="18" charset="0"/>
                <a:cs typeface="Times New Roman" pitchFamily="18" charset="0"/>
              </a:rPr>
              <a:t>жер</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бетін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әр</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түрлі</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түсіруші</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құрал-жабдықтармен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жабдықталған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әуелік</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және</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ғарыштық</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құрылғылармен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бақылау</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Тусіруші</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құрылғылардың</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жұмыс</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істеу</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өлшемі</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микрометрден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көрінетін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оптикалық</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сәулелену</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метрге</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радиотолқын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дейін</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жетеді</a:t>
            </a:r>
            <a:r>
              <a:rPr lang="ru-RU" sz="2800" dirty="0">
                <a:latin typeface="Times New Roman" pitchFamily="18" charset="0"/>
                <a:cs typeface="Times New Roman" pitchFamily="18" charset="0"/>
              </a:rPr>
              <a:t>. </a:t>
            </a:r>
          </a:p>
          <a:p>
            <a:pPr marL="0" indent="355600" algn="just">
              <a:buFont typeface="Arial" charset="0"/>
              <a:buNone/>
            </a:pPr>
            <a:endParaRPr lang="ru-RU" sz="2400" dirty="0">
              <a:latin typeface="Times New Roman" pitchFamily="18" charset="0"/>
              <a:cs typeface="Times New Roman" pitchFamily="18" charset="0"/>
            </a:endParaRPr>
          </a:p>
        </p:txBody>
      </p:sp>
      <p:sp>
        <p:nvSpPr>
          <p:cNvPr id="4" name="Rectangle 2"/>
          <p:cNvSpPr>
            <a:spLocks noGrp="1"/>
          </p:cNvSpPr>
          <p:nvPr>
            <p:ph type="title"/>
          </p:nvPr>
        </p:nvSpPr>
        <p:spPr>
          <a:xfrm>
            <a:off x="457200" y="274638"/>
            <a:ext cx="8229600" cy="1143000"/>
          </a:xfrm>
        </p:spPr>
        <p:txBody>
          <a:bodyPr/>
          <a:lstStyle/>
          <a:p>
            <a:r>
              <a:rPr lang="kk-KZ" dirty="0">
                <a:latin typeface="Times New Roman" pitchFamily="18" charset="0"/>
                <a:cs typeface="Times New Roman" pitchFamily="18" charset="0"/>
              </a:rPr>
              <a:t>Жерді қашықтықтан зондтау</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3"/>
          <p:cNvPicPr>
            <a:picLocks noChangeAspect="1" noChangeArrowheads="1"/>
          </p:cNvPicPr>
          <p:nvPr/>
        </p:nvPicPr>
        <p:blipFill>
          <a:blip r:embed="rId2"/>
          <a:srcRect/>
          <a:stretch>
            <a:fillRect/>
          </a:stretch>
        </p:blipFill>
        <p:spPr bwMode="auto">
          <a:xfrm>
            <a:off x="0" y="33338"/>
            <a:ext cx="9144000" cy="6858000"/>
          </a:xfrm>
          <a:prstGeom prst="rect">
            <a:avLst/>
          </a:prstGeom>
          <a:noFill/>
          <a:ln w="9525">
            <a:noFill/>
            <a:miter lim="800000"/>
            <a:headEnd/>
            <a:tailEnd/>
          </a:ln>
        </p:spPr>
      </p:pic>
      <p:sp>
        <p:nvSpPr>
          <p:cNvPr id="3" name="Содержимое 2"/>
          <p:cNvSpPr>
            <a:spLocks noGrp="1"/>
          </p:cNvSpPr>
          <p:nvPr>
            <p:ph idx="1"/>
          </p:nvPr>
        </p:nvSpPr>
        <p:spPr>
          <a:xfrm>
            <a:off x="214313" y="785813"/>
            <a:ext cx="8429625" cy="5538787"/>
          </a:xfrm>
        </p:spPr>
        <p:txBody>
          <a:bodyPr rtlCol="0">
            <a:normAutofit fontScale="77500" lnSpcReduction="20000"/>
          </a:bodyPr>
          <a:lstStyle/>
          <a:p>
            <a:pPr algn="just" fontAlgn="auto">
              <a:spcAft>
                <a:spcPts val="0"/>
              </a:spcAft>
              <a:buFont typeface="Arial" panose="020B0604020202020204" pitchFamily="34" charset="0"/>
              <a:buChar char="•"/>
              <a:defRPr/>
            </a:pPr>
            <a:r>
              <a:rPr lang="ru-RU" dirty="0" err="1">
                <a:latin typeface="Times New Roman" pitchFamily="18" charset="0"/>
                <a:cs typeface="Times New Roman" pitchFamily="18" charset="0"/>
              </a:rPr>
              <a:t>Жерді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қашықтықтан зондтау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жоғары кеңістіктік, спектрлік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және уақытты </a:t>
            </a:r>
            <a:r>
              <a:rPr lang="ru-RU" dirty="0">
                <a:latin typeface="Times New Roman" pitchFamily="18" charset="0"/>
                <a:cs typeface="Times New Roman" pitchFamily="18" charset="0"/>
              </a:rPr>
              <a:t>бар </a:t>
            </a:r>
            <a:r>
              <a:rPr lang="ru-RU" dirty="0" err="1">
                <a:latin typeface="Times New Roman" pitchFamily="18" charset="0"/>
                <a:cs typeface="Times New Roman" pitchFamily="18" charset="0"/>
              </a:rPr>
              <a:t>ақпараттарды жинауда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әмбебеп ұқыптылық көрсетті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ғарыштық жүйелердің жоғары ақпараттық мүмкіндіктерін көрсетіп, оларды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әскери және </a:t>
            </a:r>
            <a:r>
              <a:rPr lang="ru-RU" dirty="0">
                <a:latin typeface="Times New Roman" pitchFamily="18" charset="0"/>
                <a:cs typeface="Times New Roman" pitchFamily="18" charset="0"/>
              </a:rPr>
              <a:t>экономика </a:t>
            </a:r>
            <a:r>
              <a:rPr lang="ru-RU" dirty="0" err="1">
                <a:latin typeface="Times New Roman" pitchFamily="18" charset="0"/>
                <a:cs typeface="Times New Roman" pitchFamily="18" charset="0"/>
              </a:rPr>
              <a:t>салаларында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тиімді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қолданады</a:t>
            </a:r>
            <a:r>
              <a:rPr lang="ru-RU" dirty="0">
                <a:latin typeface="Times New Roman" pitchFamily="18" charset="0"/>
                <a:cs typeface="Times New Roman" pitchFamily="18" charset="0"/>
              </a:rPr>
              <a:t>.</a:t>
            </a:r>
          </a:p>
          <a:p>
            <a:pPr algn="just" fontAlgn="auto">
              <a:spcAft>
                <a:spcPts val="0"/>
              </a:spcAft>
              <a:buFont typeface="Arial" panose="020B0604020202020204" pitchFamily="34" charset="0"/>
              <a:buChar char="•"/>
              <a:defRPr/>
            </a:pPr>
            <a:r>
              <a:rPr lang="ru-RU" dirty="0">
                <a:latin typeface="Times New Roman" pitchFamily="18" charset="0"/>
                <a:cs typeface="Times New Roman" pitchFamily="18" charset="0"/>
              </a:rPr>
              <a:t>«</a:t>
            </a:r>
            <a:r>
              <a:rPr lang="ru-RU" dirty="0" err="1">
                <a:latin typeface="Times New Roman" pitchFamily="18" charset="0"/>
                <a:cs typeface="Times New Roman" pitchFamily="18" charset="0"/>
              </a:rPr>
              <a:t>Жерді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қашықтан зондтау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ұғымы әр түрлі </a:t>
            </a:r>
            <a:r>
              <a:rPr lang="ru-RU" dirty="0">
                <a:latin typeface="Times New Roman" pitchFamily="18" charset="0"/>
                <a:cs typeface="Times New Roman" pitchFamily="18" charset="0"/>
              </a:rPr>
              <a:t>камера, сканер, </a:t>
            </a:r>
            <a:r>
              <a:rPr lang="ru-RU" dirty="0" err="1">
                <a:latin typeface="Times New Roman" pitchFamily="18" charset="0"/>
                <a:cs typeface="Times New Roman" pitchFamily="18" charset="0"/>
              </a:rPr>
              <a:t>микротолқынды қабылдағыштар, радиолокаторлар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және тағы </a:t>
            </a:r>
            <a:r>
              <a:rPr lang="ru-RU" dirty="0">
                <a:latin typeface="Times New Roman" pitchFamily="18" charset="0"/>
                <a:cs typeface="Times New Roman" pitchFamily="18" charset="0"/>
              </a:rPr>
              <a:t>да </a:t>
            </a:r>
            <a:r>
              <a:rPr lang="ru-RU" dirty="0" err="1">
                <a:latin typeface="Times New Roman" pitchFamily="18" charset="0"/>
                <a:cs typeface="Times New Roman" pitchFamily="18" charset="0"/>
              </a:rPr>
              <a:t>басқа құралдар арқылы электромагниттік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сәулелерді өзіне жазу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дегенді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білдіреді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Қазіргі заманда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теңіз түбі, жер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атмосферасы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Күн жүйесі туралы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ақпаратттарды жинау</a:t>
            </a:r>
            <a:r>
              <a:rPr lang="ru-RU" dirty="0">
                <a:latin typeface="Times New Roman" pitchFamily="18" charset="0"/>
                <a:cs typeface="Times New Roman" pitchFamily="18" charset="0"/>
              </a:rPr>
              <a:t> мен </a:t>
            </a:r>
            <a:r>
              <a:rPr lang="ru-RU" dirty="0" err="1">
                <a:latin typeface="Times New Roman" pitchFamily="18" charset="0"/>
                <a:cs typeface="Times New Roman" pitchFamily="18" charset="0"/>
              </a:rPr>
              <a:t>жазу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үшін қолданады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Ол</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өз қызметін теңіз кемелерінің, ұшақтың, ұшатын ғарыш құралдарының, телескоптардың көмегімен іске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асырады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Сондай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ақ қазіргі заман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әдісін </a:t>
            </a:r>
            <a:r>
              <a:rPr lang="ru-RU" dirty="0">
                <a:latin typeface="Times New Roman" pitchFamily="18" charset="0"/>
                <a:cs typeface="Times New Roman" pitchFamily="18" charset="0"/>
              </a:rPr>
              <a:t>геология, </a:t>
            </a:r>
            <a:r>
              <a:rPr lang="ru-RU" dirty="0" err="1">
                <a:latin typeface="Times New Roman" pitchFamily="18" charset="0"/>
                <a:cs typeface="Times New Roman" pitchFamily="18" charset="0"/>
              </a:rPr>
              <a:t>орман</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шаруашылығы және </a:t>
            </a:r>
            <a:r>
              <a:rPr lang="ru-RU" dirty="0">
                <a:latin typeface="Times New Roman" pitchFamily="18" charset="0"/>
                <a:cs typeface="Times New Roman" pitchFamily="18" charset="0"/>
              </a:rPr>
              <a:t>география </a:t>
            </a:r>
            <a:r>
              <a:rPr lang="ru-RU" dirty="0" err="1">
                <a:latin typeface="Times New Roman" pitchFamily="18" charset="0"/>
                <a:cs typeface="Times New Roman" pitchFamily="18" charset="0"/>
              </a:rPr>
              <a:t>сияқты ғылым мамандары</a:t>
            </a:r>
            <a:r>
              <a:rPr lang="ru-RU" dirty="0">
                <a:latin typeface="Times New Roman" pitchFamily="18" charset="0"/>
                <a:cs typeface="Times New Roman" pitchFamily="18" charset="0"/>
              </a:rPr>
              <a:t> да </a:t>
            </a:r>
            <a:r>
              <a:rPr lang="ru-RU" dirty="0" err="1">
                <a:latin typeface="Times New Roman" pitchFamily="18" charset="0"/>
                <a:cs typeface="Times New Roman" pitchFamily="18" charset="0"/>
              </a:rPr>
              <a:t>зерттеу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жұмыстарын жүзеге асыруда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қолданады</a:t>
            </a:r>
            <a:r>
              <a:rPr lang="ru-RU" dirty="0">
                <a:latin typeface="Times New Roman" pitchFamily="18" charset="0"/>
                <a:cs typeface="Times New Roman" pitchFamily="18" charset="0"/>
              </a:rPr>
              <a:t>.</a:t>
            </a:r>
          </a:p>
          <a:p>
            <a:pPr fontAlgn="auto">
              <a:spcAft>
                <a:spcPts val="0"/>
              </a:spcAft>
              <a:buFont typeface="Arial" panose="020B0604020202020204" pitchFamily="34" charset="0"/>
              <a:buNone/>
              <a:defRPr/>
            </a:pP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3"/>
          <p:cNvPicPr>
            <a:picLocks noChangeAspect="1" noChangeArrowheads="1"/>
          </p:cNvPicPr>
          <p:nvPr/>
        </p:nvPicPr>
        <p:blipFill>
          <a:blip r:embed="rId2"/>
          <a:srcRect/>
          <a:stretch>
            <a:fillRect/>
          </a:stretch>
        </p:blipFill>
        <p:spPr bwMode="auto">
          <a:xfrm>
            <a:off x="0" y="33338"/>
            <a:ext cx="9144000" cy="6858000"/>
          </a:xfrm>
          <a:prstGeom prst="rect">
            <a:avLst/>
          </a:prstGeom>
          <a:noFill/>
          <a:ln w="9525">
            <a:noFill/>
            <a:miter lim="800000"/>
            <a:headEnd/>
            <a:tailEnd/>
          </a:ln>
        </p:spPr>
      </p:pic>
      <p:sp>
        <p:nvSpPr>
          <p:cNvPr id="56322" name="Содержимое 2"/>
          <p:cNvSpPr>
            <a:spLocks noGrp="1"/>
          </p:cNvSpPr>
          <p:nvPr>
            <p:ph idx="1"/>
          </p:nvPr>
        </p:nvSpPr>
        <p:spPr>
          <a:xfrm>
            <a:off x="457200" y="1557338"/>
            <a:ext cx="8229600" cy="4767262"/>
          </a:xfrm>
        </p:spPr>
        <p:txBody>
          <a:bodyPr/>
          <a:lstStyle/>
          <a:p>
            <a:pPr algn="just"/>
            <a:r>
              <a:rPr lang="ru-RU" sz="2400">
                <a:solidFill>
                  <a:srgbClr val="0070C0"/>
                </a:solidFill>
                <a:latin typeface="Times New Roman" pitchFamily="18" charset="0"/>
                <a:cs typeface="Times New Roman" pitchFamily="18" charset="0"/>
              </a:rPr>
              <a:t>Қашықтықтан зондтау теориялық зерттеулерді, зертханалық жұмыстарды, ұшақ пен жасанды Жер серіктерінің көмегімен бақыланатын алаңдық жұмыстарды қамтиды. Кейбір дамыған елдер Жер бедерін және планетааралық ғарыштық станцияларды сканерлеу мақсатында жасанды серіктерді ұшырады.</a:t>
            </a:r>
          </a:p>
          <a:p>
            <a:pPr algn="just"/>
            <a:r>
              <a:rPr lang="ru-RU" sz="2400">
                <a:solidFill>
                  <a:srgbClr val="0070C0"/>
                </a:solidFill>
                <a:latin typeface="Times New Roman" pitchFamily="18" charset="0"/>
                <a:cs typeface="Times New Roman" pitchFamily="18" charset="0"/>
              </a:rPr>
              <a:t>Жасанды серіктер арқылы Жерді қашықтықтан зондтау мәліметін алатын түрлі бағдарламалар бар, ол Landsat, Radarsat, Spot Image, Indian Remote Sensing, Spot imaging және Earth watch. Рентабильдік, қайталану және қабылдану жағдайы бойынша панхроматикалық бейнелерді қолдану ұсынылды.</a:t>
            </a:r>
          </a:p>
          <a:p>
            <a:endParaRPr lang="ru-RU" sz="24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3"/>
          <p:cNvPicPr>
            <a:picLocks noChangeAspect="1" noChangeArrowheads="1"/>
          </p:cNvPicPr>
          <p:nvPr/>
        </p:nvPicPr>
        <p:blipFill>
          <a:blip r:embed="rId2"/>
          <a:srcRect/>
          <a:stretch>
            <a:fillRect/>
          </a:stretch>
        </p:blipFill>
        <p:spPr bwMode="auto">
          <a:xfrm>
            <a:off x="0" y="33338"/>
            <a:ext cx="9144000" cy="6858000"/>
          </a:xfrm>
          <a:prstGeom prst="rect">
            <a:avLst/>
          </a:prstGeom>
          <a:noFill/>
          <a:ln w="9525">
            <a:noFill/>
            <a:miter lim="800000"/>
            <a:headEnd/>
            <a:tailEnd/>
          </a:ln>
        </p:spPr>
      </p:pic>
      <p:sp>
        <p:nvSpPr>
          <p:cNvPr id="57347" name="Содержимое 2"/>
          <p:cNvSpPr>
            <a:spLocks noGrp="1"/>
          </p:cNvSpPr>
          <p:nvPr>
            <p:ph idx="1"/>
          </p:nvPr>
        </p:nvSpPr>
        <p:spPr>
          <a:xfrm>
            <a:off x="457200" y="1196752"/>
            <a:ext cx="8229600" cy="5127848"/>
          </a:xfrm>
        </p:spPr>
        <p:txBody>
          <a:bodyPr/>
          <a:lstStyle/>
          <a:p>
            <a:pPr algn="just">
              <a:buFont typeface="Arial" charset="0"/>
              <a:buNone/>
            </a:pPr>
            <a:r>
              <a:rPr lang="ru-RU" sz="2400" b="1" dirty="0" err="1">
                <a:latin typeface="Times New Roman" pitchFamily="18" charset="0"/>
                <a:cs typeface="Times New Roman" pitchFamily="18" charset="0"/>
              </a:rPr>
              <a:t>Зондтау</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әдісі</a:t>
            </a:r>
            <a:r>
              <a:rPr lang="ru-RU" sz="2400" b="1" dirty="0">
                <a:latin typeface="Times New Roman" pitchFamily="18" charset="0"/>
                <a:cs typeface="Times New Roman" pitchFamily="18" charset="0"/>
              </a:rPr>
              <a:t> 2 </a:t>
            </a:r>
            <a:r>
              <a:rPr lang="ru-RU" sz="2400" b="1" dirty="0" err="1">
                <a:latin typeface="Times New Roman" pitchFamily="18" charset="0"/>
                <a:cs typeface="Times New Roman" pitchFamily="18" charset="0"/>
              </a:rPr>
              <a:t>түрге</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жіктеледі</a:t>
            </a:r>
            <a:r>
              <a:rPr lang="ru-RU" sz="2400" b="1" dirty="0">
                <a:latin typeface="Times New Roman" pitchFamily="18" charset="0"/>
                <a:cs typeface="Times New Roman" pitchFamily="18" charset="0"/>
              </a:rPr>
              <a:t>:</a:t>
            </a:r>
          </a:p>
          <a:p>
            <a:pPr algn="just">
              <a:buFont typeface="Arial" charset="0"/>
              <a:buNone/>
            </a:pPr>
            <a:endParaRPr lang="ru-RU" sz="2400" b="1" dirty="0">
              <a:latin typeface="Times New Roman" pitchFamily="18" charset="0"/>
              <a:cs typeface="Times New Roman" pitchFamily="18" charset="0"/>
            </a:endParaRPr>
          </a:p>
          <a:p>
            <a:pPr algn="just"/>
            <a:r>
              <a:rPr lang="ru-RU" sz="2400" dirty="0">
                <a:latin typeface="Times New Roman" pitchFamily="18" charset="0"/>
                <a:cs typeface="Times New Roman" pitchFamily="18" charset="0"/>
              </a:rPr>
              <a:t> </a:t>
            </a:r>
            <a:r>
              <a:rPr lang="ru-RU" sz="2400" i="1" dirty="0" err="1">
                <a:latin typeface="Times New Roman" pitchFamily="18" charset="0"/>
                <a:cs typeface="Times New Roman" pitchFamily="18" charset="0"/>
              </a:rPr>
              <a:t>белсенді</a:t>
            </a:r>
            <a:r>
              <a:rPr lang="ru-RU" sz="2400" dirty="0">
                <a:latin typeface="Times New Roman" pitchFamily="18" charset="0"/>
                <a:cs typeface="Times New Roman" pitchFamily="18" charset="0"/>
              </a:rPr>
              <a:t> </a:t>
            </a:r>
          </a:p>
          <a:p>
            <a:pPr algn="just">
              <a:buFont typeface="Arial" charset="0"/>
              <a:buNone/>
            </a:pP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Белсенді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әдіс</a:t>
            </a:r>
            <a:r>
              <a:rPr lang="ru-RU" sz="2400" dirty="0">
                <a:latin typeface="Times New Roman" pitchFamily="18" charset="0"/>
                <a:cs typeface="Times New Roman" pitchFamily="18" charset="0"/>
              </a:rPr>
              <a:t> – </a:t>
            </a:r>
            <a:r>
              <a:rPr lang="ru-RU" sz="2400" dirty="0" err="1">
                <a:latin typeface="Times New Roman" pitchFamily="18" charset="0"/>
                <a:cs typeface="Times New Roman" pitchFamily="18" charset="0"/>
              </a:rPr>
              <a:t>жасанды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бағытталған</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іс-әрекет</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арқылы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нысандарды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сәулелендіру</a:t>
            </a:r>
            <a:r>
              <a:rPr lang="ru-RU" sz="2400" dirty="0">
                <a:latin typeface="Times New Roman" pitchFamily="18" charset="0"/>
                <a:cs typeface="Times New Roman" pitchFamily="18" charset="0"/>
              </a:rPr>
              <a:t>.</a:t>
            </a:r>
          </a:p>
          <a:p>
            <a:pPr algn="just"/>
            <a:endParaRPr lang="ru-RU" sz="2400" dirty="0">
              <a:latin typeface="Times New Roman" pitchFamily="18" charset="0"/>
              <a:cs typeface="Times New Roman" pitchFamily="18" charset="0"/>
            </a:endParaRPr>
          </a:p>
          <a:p>
            <a:pPr algn="just"/>
            <a:r>
              <a:rPr lang="ru-RU" sz="2400" i="1" dirty="0" err="1">
                <a:latin typeface="Times New Roman" pitchFamily="18" charset="0"/>
                <a:cs typeface="Times New Roman" pitchFamily="18" charset="0"/>
              </a:rPr>
              <a:t>белсенді</a:t>
            </a:r>
            <a:r>
              <a:rPr lang="ru-RU" sz="2400" i="1" dirty="0">
                <a:latin typeface="Times New Roman" pitchFamily="18" charset="0"/>
                <a:cs typeface="Times New Roman" pitchFamily="18" charset="0"/>
              </a:rPr>
              <a:t> </a:t>
            </a:r>
            <a:r>
              <a:rPr lang="ru-RU" sz="2400" i="1" dirty="0" err="1">
                <a:latin typeface="Times New Roman" pitchFamily="18" charset="0"/>
                <a:cs typeface="Times New Roman" pitchFamily="18" charset="0"/>
              </a:rPr>
              <a:t>емес</a:t>
            </a:r>
            <a:r>
              <a:rPr lang="ru-RU" sz="2400" i="1" dirty="0">
                <a:latin typeface="Times New Roman" pitchFamily="18" charset="0"/>
                <a:cs typeface="Times New Roman" pitchFamily="18" charset="0"/>
              </a:rPr>
              <a:t> </a:t>
            </a:r>
          </a:p>
          <a:p>
            <a:pPr algn="just">
              <a:buFont typeface="Arial" charset="0"/>
              <a:buNone/>
            </a:pP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Белсенді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емес</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әдістер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күннің</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белсенділігіне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негізделе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отырып</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Жер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бетіне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табиғи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бейнені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немесе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екілік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жылулық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сәулелендіруді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қолдануы</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мүмкін</a:t>
            </a:r>
            <a:r>
              <a:rPr lang="ru-RU" sz="2400" dirty="0">
                <a:latin typeface="Times New Roman" pitchFamily="18" charset="0"/>
                <a:cs typeface="Times New Roman" pitchFamily="18" charset="0"/>
              </a:rPr>
              <a:t>. </a:t>
            </a:r>
          </a:p>
        </p:txBody>
      </p:sp>
      <p:sp>
        <p:nvSpPr>
          <p:cNvPr id="5" name="Rectangle 2"/>
          <p:cNvSpPr>
            <a:spLocks noGrp="1"/>
          </p:cNvSpPr>
          <p:nvPr>
            <p:ph type="title"/>
          </p:nvPr>
        </p:nvSpPr>
        <p:spPr>
          <a:xfrm>
            <a:off x="457200" y="274638"/>
            <a:ext cx="8229600" cy="850106"/>
          </a:xfrm>
        </p:spPr>
        <p:txBody>
          <a:bodyPr/>
          <a:lstStyle/>
          <a:p>
            <a:r>
              <a:rPr lang="ru-RU" dirty="0" err="1">
                <a:latin typeface="Times New Roman" pitchFamily="18" charset="0"/>
                <a:cs typeface="Times New Roman" pitchFamily="18" charset="0"/>
              </a:rPr>
              <a:t>Зондтау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әдістері</a:t>
            </a: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3"/>
          <p:cNvPicPr>
            <a:picLocks noChangeAspect="1" noChangeArrowheads="1"/>
          </p:cNvPicPr>
          <p:nvPr/>
        </p:nvPicPr>
        <p:blipFill>
          <a:blip r:embed="rId2"/>
          <a:srcRect/>
          <a:stretch>
            <a:fillRect/>
          </a:stretch>
        </p:blipFill>
        <p:spPr bwMode="auto">
          <a:xfrm>
            <a:off x="0" y="33338"/>
            <a:ext cx="9144000" cy="6858000"/>
          </a:xfrm>
          <a:prstGeom prst="rect">
            <a:avLst/>
          </a:prstGeom>
          <a:noFill/>
          <a:ln w="9525">
            <a:noFill/>
            <a:miter lim="800000"/>
            <a:headEnd/>
            <a:tailEnd/>
          </a:ln>
        </p:spPr>
      </p:pic>
      <p:pic>
        <p:nvPicPr>
          <p:cNvPr id="58370" name="irc_mi" descr="http://baq.kz/userfiles/new_03.jpg"/>
          <p:cNvPicPr>
            <a:picLocks noChangeAspect="1" noChangeArrowheads="1"/>
          </p:cNvPicPr>
          <p:nvPr/>
        </p:nvPicPr>
        <p:blipFill>
          <a:blip r:embed="rId3"/>
          <a:srcRect/>
          <a:stretch>
            <a:fillRect/>
          </a:stretch>
        </p:blipFill>
        <p:spPr bwMode="auto">
          <a:xfrm>
            <a:off x="0" y="1571625"/>
            <a:ext cx="9144000" cy="5286375"/>
          </a:xfrm>
          <a:prstGeom prst="rect">
            <a:avLst/>
          </a:prstGeom>
          <a:noFill/>
          <a:ln w="9525">
            <a:noFill/>
            <a:miter lim="800000"/>
            <a:headEnd/>
            <a:tailEnd/>
          </a:ln>
        </p:spPr>
      </p:pic>
      <p:sp>
        <p:nvSpPr>
          <p:cNvPr id="58371" name="Содержимое 2"/>
          <p:cNvSpPr>
            <a:spLocks noGrp="1"/>
          </p:cNvSpPr>
          <p:nvPr>
            <p:ph idx="1"/>
          </p:nvPr>
        </p:nvSpPr>
        <p:spPr>
          <a:xfrm>
            <a:off x="457200" y="642938"/>
            <a:ext cx="8229600" cy="5681662"/>
          </a:xfrm>
        </p:spPr>
        <p:txBody>
          <a:bodyPr/>
          <a:lstStyle/>
          <a:p>
            <a:pPr>
              <a:buFont typeface="Arial" charset="0"/>
              <a:buNone/>
            </a:pP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Қашықтықтан</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зондтау</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әдісін</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қолдану</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арқылы</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мәліметті</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келесі</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түсірім</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түрлері</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арқылы</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алуға</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болады</a:t>
            </a:r>
            <a:r>
              <a:rPr lang="ru-RU" sz="2400" b="1" dirty="0">
                <a:latin typeface="Times New Roman" pitchFamily="18" charset="0"/>
                <a:cs typeface="Times New Roman" pitchFamily="18" charset="0"/>
              </a:rPr>
              <a:t>:</a:t>
            </a:r>
          </a:p>
          <a:p>
            <a:pPr>
              <a:buFont typeface="Arial" charset="0"/>
              <a:buNone/>
            </a:pPr>
            <a:endParaRPr lang="ru-RU" sz="2400" dirty="0">
              <a:latin typeface="Times New Roman" pitchFamily="18" charset="0"/>
              <a:cs typeface="Times New Roman" pitchFamily="18" charset="0"/>
            </a:endParaRPr>
          </a:p>
          <a:p>
            <a:pPr algn="just"/>
            <a:r>
              <a:rPr lang="ru-RU" sz="2400" dirty="0" err="1">
                <a:solidFill>
                  <a:srgbClr val="FFFF00"/>
                </a:solidFill>
                <a:latin typeface="Times New Roman" pitchFamily="18" charset="0"/>
                <a:cs typeface="Times New Roman" pitchFamily="18" charset="0"/>
              </a:rPr>
              <a:t>Ғарыштық</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түсірілім</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фотографиялық</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немесе</a:t>
            </a:r>
            <a:r>
              <a:rPr lang="ru-RU" sz="2400" dirty="0">
                <a:solidFill>
                  <a:srgbClr val="FFFF00"/>
                </a:solidFill>
                <a:latin typeface="Times New Roman" pitchFamily="18" charset="0"/>
                <a:cs typeface="Times New Roman" pitchFamily="18" charset="0"/>
              </a:rPr>
              <a:t> оптико-</a:t>
            </a:r>
            <a:r>
              <a:rPr lang="ru-RU" sz="2400" dirty="0" err="1">
                <a:solidFill>
                  <a:srgbClr val="FFFF00"/>
                </a:solidFill>
                <a:latin typeface="Times New Roman" pitchFamily="18" charset="0"/>
                <a:cs typeface="Times New Roman" pitchFamily="18" charset="0"/>
              </a:rPr>
              <a:t>электрондық</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Панхроматикалық</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қарапайым</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мысал</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қара-ақ</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түсірім</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түрлі-түсті</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көпзоналы</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радарлы</a:t>
            </a:r>
            <a:r>
              <a:rPr lang="ru-RU" sz="2400" dirty="0">
                <a:solidFill>
                  <a:srgbClr val="FFFF00"/>
                </a:solidFill>
                <a:latin typeface="Times New Roman" pitchFamily="18" charset="0"/>
                <a:cs typeface="Times New Roman" pitchFamily="18" charset="0"/>
              </a:rPr>
              <a:t>.</a:t>
            </a:r>
          </a:p>
          <a:p>
            <a:pPr algn="just">
              <a:buFont typeface="Arial" charset="0"/>
              <a:buNone/>
            </a:pPr>
            <a:endParaRPr lang="ru-RU" sz="2400" dirty="0">
              <a:solidFill>
                <a:srgbClr val="FFFF00"/>
              </a:solidFill>
              <a:latin typeface="Times New Roman" pitchFamily="18" charset="0"/>
              <a:cs typeface="Times New Roman" pitchFamily="18" charset="0"/>
            </a:endParaRPr>
          </a:p>
          <a:p>
            <a:pPr algn="just"/>
            <a:r>
              <a:rPr lang="ru-RU" sz="2400" dirty="0" err="1">
                <a:solidFill>
                  <a:srgbClr val="FFFF00"/>
                </a:solidFill>
                <a:latin typeface="Times New Roman" pitchFamily="18" charset="0"/>
                <a:cs typeface="Times New Roman" pitchFamily="18" charset="0"/>
              </a:rPr>
              <a:t>Аэрофототүсірім</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фотографиялық</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немесе</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оптикоэлектрондық</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Қашықтықтан</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зондтаудың</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ғарыштық</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түсірілімегі</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түрлер</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лидарлық</a:t>
            </a:r>
            <a:r>
              <a:rPr lang="ru-RU" sz="2400" dirty="0">
                <a:solidFill>
                  <a:srgbClr val="FFFF00"/>
                </a:solidFill>
                <a:latin typeface="Times New Roman" pitchFamily="18" charset="0"/>
                <a:cs typeface="Times New Roman" pitchFamily="18" charset="0"/>
              </a:rPr>
              <a:t> (</a:t>
            </a:r>
            <a:r>
              <a:rPr lang="ru-RU" sz="2400" dirty="0" err="1">
                <a:solidFill>
                  <a:srgbClr val="FFFF00"/>
                </a:solidFill>
                <a:latin typeface="Times New Roman" pitchFamily="18" charset="0"/>
                <a:cs typeface="Times New Roman" pitchFamily="18" charset="0"/>
              </a:rPr>
              <a:t>лазерлік</a:t>
            </a:r>
            <a:r>
              <a:rPr lang="ru-RU" sz="2400" dirty="0">
                <a:solidFill>
                  <a:srgbClr val="FFFF00"/>
                </a:solidFill>
                <a:latin typeface="Times New Roman" pitchFamily="18" charset="0"/>
                <a:cs typeface="Times New Roman" pitchFamily="18" charset="0"/>
              </a:rPr>
              <a:t>).</a:t>
            </a:r>
          </a:p>
          <a:p>
            <a:pPr>
              <a:buFont typeface="Arial" charset="0"/>
              <a:buNone/>
            </a:pP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3"/>
          <p:cNvPicPr>
            <a:picLocks noChangeAspect="1" noChangeArrowheads="1"/>
          </p:cNvPicPr>
          <p:nvPr/>
        </p:nvPicPr>
        <p:blipFill>
          <a:blip r:embed="rId2"/>
          <a:srcRect/>
          <a:stretch>
            <a:fillRect/>
          </a:stretch>
        </p:blipFill>
        <p:spPr bwMode="auto">
          <a:xfrm>
            <a:off x="0" y="33338"/>
            <a:ext cx="9144000" cy="6858000"/>
          </a:xfrm>
          <a:prstGeom prst="rect">
            <a:avLst/>
          </a:prstGeom>
          <a:noFill/>
          <a:ln w="9525">
            <a:noFill/>
            <a:miter lim="800000"/>
            <a:headEnd/>
            <a:tailEnd/>
          </a:ln>
        </p:spPr>
      </p:pic>
      <p:pic>
        <p:nvPicPr>
          <p:cNvPr id="60418" name="irc_mi" descr="http://baq.kz/userfiles/new_03.jpg"/>
          <p:cNvPicPr>
            <a:picLocks noChangeAspect="1" noChangeArrowheads="1"/>
          </p:cNvPicPr>
          <p:nvPr/>
        </p:nvPicPr>
        <p:blipFill>
          <a:blip r:embed="rId3"/>
          <a:srcRect/>
          <a:stretch>
            <a:fillRect/>
          </a:stretch>
        </p:blipFill>
        <p:spPr bwMode="auto">
          <a:xfrm>
            <a:off x="0" y="1143000"/>
            <a:ext cx="9144000" cy="5715000"/>
          </a:xfrm>
          <a:prstGeom prst="rect">
            <a:avLst/>
          </a:prstGeom>
          <a:noFill/>
          <a:ln w="9525">
            <a:noFill/>
            <a:miter lim="800000"/>
            <a:headEnd/>
            <a:tailEnd/>
          </a:ln>
        </p:spPr>
      </p:pic>
      <p:sp>
        <p:nvSpPr>
          <p:cNvPr id="60419" name="Содержимое 2"/>
          <p:cNvSpPr>
            <a:spLocks noGrp="1"/>
          </p:cNvSpPr>
          <p:nvPr>
            <p:ph idx="1"/>
          </p:nvPr>
        </p:nvSpPr>
        <p:spPr>
          <a:xfrm>
            <a:off x="457200" y="428625"/>
            <a:ext cx="8472488" cy="5895975"/>
          </a:xfrm>
        </p:spPr>
        <p:txBody>
          <a:bodyPr/>
          <a:lstStyle/>
          <a:p>
            <a:pPr algn="ctr">
              <a:buFont typeface="Arial" charset="0"/>
              <a:buNone/>
            </a:pPr>
            <a:r>
              <a:rPr lang="kk-KZ" sz="2400" b="1">
                <a:latin typeface="Times New Roman" pitchFamily="18" charset="0"/>
                <a:cs typeface="Times New Roman" pitchFamily="18" charset="0"/>
              </a:rPr>
              <a:t>   </a:t>
            </a:r>
            <a:r>
              <a:rPr lang="kk-KZ" sz="2100" b="1">
                <a:latin typeface="Times New Roman" pitchFamily="18" charset="0"/>
                <a:cs typeface="Times New Roman" pitchFamily="18" charset="0"/>
              </a:rPr>
              <a:t>Жерді қашықтықтан зондтау технологиясы мен әдістері</a:t>
            </a:r>
          </a:p>
          <a:p>
            <a:pPr algn="ctr">
              <a:buFont typeface="Arial" charset="0"/>
              <a:buNone/>
            </a:pPr>
            <a:endParaRPr lang="ru-RU" sz="2100" b="1">
              <a:latin typeface="Times New Roman" pitchFamily="18" charset="0"/>
              <a:cs typeface="Times New Roman" pitchFamily="18" charset="0"/>
            </a:endParaRPr>
          </a:p>
          <a:p>
            <a:pPr algn="just">
              <a:buFont typeface="Arial" charset="0"/>
              <a:buNone/>
            </a:pPr>
            <a:r>
              <a:rPr lang="kk-KZ" sz="2100">
                <a:solidFill>
                  <a:srgbClr val="FFFF00"/>
                </a:solidFill>
                <a:latin typeface="Times New Roman" pitchFamily="18" charset="0"/>
                <a:cs typeface="Times New Roman" pitchFamily="18" charset="0"/>
              </a:rPr>
              <a:t>      ЖҚЗ материалдары күрделі өңдеу, тіркеу және деректерді қолдану  жүйесінің бөлігі болып табылады. Оның техникалық жүйесі ғарыштық тасушылардың орбиталарын таңдау, датчиктер жиыны, бірінші деректі жердегі кешендерге өңдеу және тасымалдау жиынының сипаттамасы және тұтынушыға ұсынылған материалдар типі сияқты  нақты тапсырмаларды шешуге бағдарланған. </a:t>
            </a:r>
            <a:endParaRPr lang="ru-RU" sz="2100">
              <a:solidFill>
                <a:srgbClr val="FFFF00"/>
              </a:solidFill>
              <a:latin typeface="Times New Roman" pitchFamily="18" charset="0"/>
              <a:cs typeface="Times New Roman" pitchFamily="18" charset="0"/>
            </a:endParaRPr>
          </a:p>
          <a:p>
            <a:pPr algn="just">
              <a:buFont typeface="Arial" charset="0"/>
              <a:buNone/>
            </a:pPr>
            <a:r>
              <a:rPr lang="kk-KZ" sz="2100">
                <a:solidFill>
                  <a:srgbClr val="FFFF00"/>
                </a:solidFill>
                <a:latin typeface="Times New Roman" pitchFamily="18" charset="0"/>
                <a:cs typeface="Times New Roman" pitchFamily="18" charset="0"/>
              </a:rPr>
              <a:t>      Бүгінгі таңда ЖҚЗ – электромагнитті спектрдің толқын ұзындығының барлық диапазонында және радиодиапазонда бейнені алудың сан түрлі әдістерін, бейнені әр түрлі жағынан шолуды – бүкіл жарты  шарды қамтитын метеорологиялық геостанциялық спутниктердің кескіндерінен жүздеген квадрат метр участоктардағы аэротүсірілімдерге дейін қамтиды. </a:t>
            </a:r>
            <a:endParaRPr lang="ru-RU" sz="2100">
              <a:solidFill>
                <a:srgbClr val="FFFF00"/>
              </a:solidFill>
              <a:latin typeface="Times New Roman" pitchFamily="18" charset="0"/>
              <a:cs typeface="Times New Roman" pitchFamily="18" charset="0"/>
            </a:endParaRPr>
          </a:p>
          <a:p>
            <a:pPr algn="just">
              <a:buFont typeface="Arial" charset="0"/>
              <a:buNone/>
            </a:pPr>
            <a:endParaRPr lang="ru-RU" sz="2100">
              <a:solidFill>
                <a:srgbClr val="FFFF00"/>
              </a:solidFill>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Picture 3"/>
          <p:cNvPicPr>
            <a:picLocks noChangeAspect="1" noChangeArrowheads="1"/>
          </p:cNvPicPr>
          <p:nvPr/>
        </p:nvPicPr>
        <p:blipFill>
          <a:blip r:embed="rId2"/>
          <a:srcRect/>
          <a:stretch>
            <a:fillRect/>
          </a:stretch>
        </p:blipFill>
        <p:spPr bwMode="auto">
          <a:xfrm>
            <a:off x="0" y="33338"/>
            <a:ext cx="9144000" cy="6858000"/>
          </a:xfrm>
          <a:prstGeom prst="rect">
            <a:avLst/>
          </a:prstGeom>
          <a:noFill/>
          <a:ln w="9525">
            <a:noFill/>
            <a:miter lim="800000"/>
            <a:headEnd/>
            <a:tailEnd/>
          </a:ln>
        </p:spPr>
      </p:pic>
      <p:sp>
        <p:nvSpPr>
          <p:cNvPr id="61442" name="Содержимое 2"/>
          <p:cNvSpPr>
            <a:spLocks noGrp="1"/>
          </p:cNvSpPr>
          <p:nvPr>
            <p:ph idx="1"/>
          </p:nvPr>
        </p:nvSpPr>
        <p:spPr>
          <a:xfrm>
            <a:off x="457200" y="214312"/>
            <a:ext cx="8229600" cy="6455047"/>
          </a:xfrm>
        </p:spPr>
        <p:txBody>
          <a:bodyPr/>
          <a:lstStyle/>
          <a:p>
            <a:pPr algn="ctr">
              <a:buFont typeface="Arial" charset="0"/>
              <a:buNone/>
            </a:pPr>
            <a:r>
              <a:rPr lang="kk-KZ" sz="2200" dirty="0"/>
              <a:t> </a:t>
            </a:r>
            <a:r>
              <a:rPr lang="kk-KZ" sz="2100" b="1" dirty="0">
                <a:latin typeface="Times New Roman" pitchFamily="18" charset="0"/>
                <a:cs typeface="Times New Roman" pitchFamily="18" charset="0"/>
              </a:rPr>
              <a:t>Фототүсірілім</a:t>
            </a:r>
            <a:endParaRPr lang="ru-RU" sz="2100" b="1" dirty="0">
              <a:latin typeface="Times New Roman" pitchFamily="18" charset="0"/>
              <a:cs typeface="Times New Roman" pitchFamily="18" charset="0"/>
            </a:endParaRPr>
          </a:p>
          <a:p>
            <a:pPr algn="just">
              <a:buFont typeface="Arial" charset="0"/>
              <a:buNone/>
            </a:pPr>
            <a:r>
              <a:rPr lang="kk-KZ" sz="2100" dirty="0">
                <a:latin typeface="Times New Roman" pitchFamily="18" charset="0"/>
                <a:cs typeface="Times New Roman" pitchFamily="18" charset="0"/>
              </a:rPr>
              <a:t>      Жер үстінің фотографиялық түсірілімдерін пилотталатын корабльдер мен орбиталық станциялардан немесе автоматты спутниктерден алады. Съемка масштабы екі маңызды параметрге тәуелді: түсірілім биіктігіне және объективтің фокустық қашықтығына. Ғарыштық фотоаппараттар оптикалық осьтің иілуіне байланысты жер үстінің жоспарлы және перспективті түсірілімдерін алуға мүмкіндік береді.</a:t>
            </a:r>
            <a:endParaRPr lang="ru-RU" sz="2100" dirty="0">
              <a:latin typeface="Times New Roman" pitchFamily="18" charset="0"/>
              <a:cs typeface="Times New Roman" pitchFamily="18" charset="0"/>
            </a:endParaRPr>
          </a:p>
          <a:p>
            <a:pPr algn="just">
              <a:buFont typeface="Arial" charset="0"/>
              <a:buNone/>
            </a:pPr>
            <a:r>
              <a:rPr lang="kk-KZ" sz="2100" dirty="0">
                <a:latin typeface="Times New Roman" pitchFamily="18" charset="0"/>
                <a:cs typeface="Times New Roman" pitchFamily="18" charset="0"/>
              </a:rPr>
              <a:t>     Фотографиялық әдістің белгілі кемшіліктері пленканы жерге қайтару қажеттілігімен және борттағы шектеулі қорымен байланысты. Дегенмен фотографиялық әдіс – қазіргі таңда ғарыш кеңістігінен түсірудің  ең ақпаратты түрі. Таңбаның тиімді өлшемі 18х18 см, тәжірибе көрсеткендей бұл адамның көру физиологиясымен сәйкес келіп, барлық бейнені бір уақытта көруге мүмкіндік береді.</a:t>
            </a:r>
            <a:endParaRPr lang="ru-RU" sz="2100" dirty="0">
              <a:latin typeface="Times New Roman" pitchFamily="18" charset="0"/>
              <a:cs typeface="Times New Roman" pitchFamily="18" charset="0"/>
            </a:endParaRPr>
          </a:p>
          <a:p>
            <a:pPr algn="just">
              <a:buFont typeface="Arial" charset="0"/>
              <a:buNone/>
            </a:pPr>
            <a:r>
              <a:rPr lang="kk-KZ" sz="2100" dirty="0">
                <a:latin typeface="Times New Roman" pitchFamily="18" charset="0"/>
                <a:cs typeface="Times New Roman" pitchFamily="18" charset="0"/>
              </a:rPr>
              <a:t>      Жеке ҒС-нан қолданудың ыңғайлығы үшін фотосхемалар немесе топографиялық тіреу нүктелерінің дәлдігі 0,01 болатын фотокарталар құрастырылады. Фотосхемаларды монтаждауға тек жоспарлы ҒС қолданылады.</a:t>
            </a:r>
            <a:endParaRPr lang="ru-RU" sz="2100" dirty="0">
              <a:latin typeface="Times New Roman" pitchFamily="18" charset="0"/>
              <a:cs typeface="Times New Roman" pitchFamily="18" charset="0"/>
            </a:endParaRPr>
          </a:p>
          <a:p>
            <a:endParaRPr lang="ru-RU" sz="2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B20438-5B7C-4A14-B402-B472DFD600F3}"/>
              </a:ext>
            </a:extLst>
          </p:cNvPr>
          <p:cNvSpPr>
            <a:spLocks noGrp="1"/>
          </p:cNvSpPr>
          <p:nvPr>
            <p:ph type="title"/>
          </p:nvPr>
        </p:nvSpPr>
        <p:spPr>
          <a:xfrm>
            <a:off x="457200" y="274638"/>
            <a:ext cx="8229600" cy="562074"/>
          </a:xfrm>
        </p:spPr>
        <p:txBody>
          <a:bodyPr/>
          <a:lstStyle/>
          <a:p>
            <a:r>
              <a:rPr lang="ru-RU" dirty="0" err="1"/>
              <a:t>Аэрот</a:t>
            </a:r>
            <a:r>
              <a:rPr lang="kk-KZ" dirty="0"/>
              <a:t>үсіру процесі</a:t>
            </a:r>
            <a:endParaRPr lang="ru-RU" dirty="0"/>
          </a:p>
        </p:txBody>
      </p:sp>
      <p:sp>
        <p:nvSpPr>
          <p:cNvPr id="3" name="Объект 2">
            <a:extLst>
              <a:ext uri="{FF2B5EF4-FFF2-40B4-BE49-F238E27FC236}">
                <a16:creationId xmlns:a16="http://schemas.microsoft.com/office/drawing/2014/main" id="{B0493270-DC96-40D5-A482-0630822692E4}"/>
              </a:ext>
            </a:extLst>
          </p:cNvPr>
          <p:cNvSpPr>
            <a:spLocks noGrp="1"/>
          </p:cNvSpPr>
          <p:nvPr>
            <p:ph idx="1"/>
          </p:nvPr>
        </p:nvSpPr>
        <p:spPr>
          <a:xfrm>
            <a:off x="323528" y="1038126"/>
            <a:ext cx="8229600" cy="5703242"/>
          </a:xfrm>
        </p:spPr>
        <p:txBody>
          <a:bodyPr/>
          <a:lstStyle/>
          <a:p>
            <a:pPr algn="just"/>
            <a:r>
              <a:rPr lang="kk-KZ" sz="1800" dirty="0"/>
              <a:t>Аэроіздестіруді үш кезеңде орындайды: </a:t>
            </a:r>
            <a:r>
              <a:rPr lang="kk-KZ" sz="1800" b="1" dirty="0">
                <a:solidFill>
                  <a:schemeClr val="tx2"/>
                </a:solidFill>
              </a:rPr>
              <a:t>дайындық, далалық және камералдық. </a:t>
            </a:r>
            <a:endParaRPr lang="ru-RU" sz="1800" b="1" dirty="0">
              <a:solidFill>
                <a:schemeClr val="tx2"/>
              </a:solidFill>
            </a:endParaRPr>
          </a:p>
          <a:p>
            <a:pPr algn="just"/>
            <a:r>
              <a:rPr lang="kk-KZ" sz="1800" i="1" dirty="0">
                <a:solidFill>
                  <a:schemeClr val="tx2"/>
                </a:solidFill>
              </a:rPr>
              <a:t>Дайындық кезеңінде </a:t>
            </a:r>
            <a:r>
              <a:rPr lang="kk-KZ" sz="1800" dirty="0"/>
              <a:t>ауданға бар топографиялық ақпаратты және өткен жылдардағы аэротүсірілім материалдарын жинау жүзеге асырылады, олардың негізінде трассаның бәсекеге қабілетті нұсқаларын түрлеу жолағын негіздейді және аэротүсірілім, далалық және камералдық аэрофотогеодезиялық жұмыстар өндірісінің жобасын құрайды.</a:t>
            </a:r>
            <a:endParaRPr lang="ru-RU" sz="1800" dirty="0"/>
          </a:p>
          <a:p>
            <a:pPr algn="just"/>
            <a:r>
              <a:rPr lang="kk-KZ" sz="1800" i="1" dirty="0">
                <a:solidFill>
                  <a:schemeClr val="tx2"/>
                </a:solidFill>
              </a:rPr>
              <a:t>Далалық кезеңде: </a:t>
            </a:r>
            <a:endParaRPr lang="ru-RU" sz="1800" i="1" dirty="0">
              <a:solidFill>
                <a:schemeClr val="tx2"/>
              </a:solidFill>
            </a:endParaRPr>
          </a:p>
          <a:p>
            <a:pPr algn="just"/>
            <a:r>
              <a:rPr lang="kk-KZ" sz="1800" dirty="0"/>
              <a:t>- аэротүсірілімдерде жоспарлы биіктік негіздеуді жасау бойынша жерүсті геодезиялық жұмыстар жүргізу; </a:t>
            </a:r>
            <a:endParaRPr lang="ru-RU" sz="1800" dirty="0"/>
          </a:p>
          <a:p>
            <a:pPr algn="just"/>
            <a:r>
              <a:rPr lang="kk-KZ" sz="1800" dirty="0"/>
              <a:t>- тірек желісінің нүктелерін бекіту және таңбалау;</a:t>
            </a:r>
            <a:endParaRPr lang="ru-RU" sz="1800" dirty="0"/>
          </a:p>
          <a:p>
            <a:pPr algn="just"/>
            <a:r>
              <a:rPr lang="kk-KZ" sz="1800" dirty="0"/>
              <a:t>- аэротүсірілім жұмыстарының әртүрлі түрлері, аэрофотүсірілімдерді байланыстыру және дешифрлеу жүргізіледі. </a:t>
            </a:r>
            <a:endParaRPr lang="ru-RU" sz="1800" dirty="0"/>
          </a:p>
          <a:p>
            <a:pPr algn="just"/>
            <a:r>
              <a:rPr lang="kk-KZ" sz="1800" dirty="0"/>
              <a:t>Аэрогеодезиялық іздестірулердің маңызды түрі дешифрлеу - түрлі объектілер мен жергілікті элементтердің суреттегі бейнелері бойынша мазмұнын (танымын), олардың сапалық және сандық сипаттамаларын, өзіндік қасиеттері мен ерекшеліктерін анықтау (анықтау және тану) және ашу болып табылады.</a:t>
            </a:r>
            <a:endParaRPr lang="ru-RU" sz="1800" dirty="0"/>
          </a:p>
        </p:txBody>
      </p:sp>
    </p:spTree>
    <p:extLst>
      <p:ext uri="{BB962C8B-B14F-4D97-AF65-F5344CB8AC3E}">
        <p14:creationId xmlns:p14="http://schemas.microsoft.com/office/powerpoint/2010/main" val="1462850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79EC22D-A16E-48A3-84D0-C53EB5FFE7DA}"/>
              </a:ext>
            </a:extLst>
          </p:cNvPr>
          <p:cNvSpPr>
            <a:spLocks noGrp="1"/>
          </p:cNvSpPr>
          <p:nvPr>
            <p:ph idx="1"/>
          </p:nvPr>
        </p:nvSpPr>
        <p:spPr>
          <a:xfrm>
            <a:off x="457200" y="476672"/>
            <a:ext cx="8229600" cy="5460442"/>
          </a:xfrm>
        </p:spPr>
        <p:txBody>
          <a:bodyPr/>
          <a:lstStyle/>
          <a:p>
            <a:pPr marL="0" indent="0" algn="just">
              <a:buNone/>
            </a:pPr>
            <a:r>
              <a:rPr lang="kk-KZ" sz="2000" i="1" dirty="0">
                <a:solidFill>
                  <a:schemeClr val="tx2"/>
                </a:solidFill>
              </a:rPr>
              <a:t>Камералдық кезеңде </a:t>
            </a:r>
            <a:r>
              <a:rPr lang="kk-KZ" sz="2000" dirty="0"/>
              <a:t>геодезиялық өлшеулердің нәтижелерін толық өңдеуді, аналитикалық фототриангуляция әдістерімен геодезиялық түсірілім негіздемесін фотограмметриялық қоюландыруды, бірыңғай координаттар жүйесінде жер бедері туралы ақпарат алу және топографиялық жоспарлар мен сандық модельдерді дайындау бойынша стереофотограмметриялық жұмыстарды орындайды.</a:t>
            </a:r>
          </a:p>
          <a:p>
            <a:pPr marL="0" indent="0" algn="just">
              <a:buNone/>
            </a:pPr>
            <a:endParaRPr lang="kk-KZ" sz="2000" dirty="0"/>
          </a:p>
          <a:p>
            <a:pPr marL="0" indent="0" algn="just">
              <a:buNone/>
            </a:pPr>
            <a:r>
              <a:rPr lang="kk-KZ" sz="2000" dirty="0"/>
              <a:t>Салалық нұсқаулықтардың талаптарына сәйкес, 1:2000 масштабтағы топокарталарды алу үшін 15 см/пиксель рұқсаты бар және әрбір нүктеде координаттарды анықтау қателігі бар фотонегіз қажет. Мысалы, Canon S-95 немесе Sony NEX-5 (sel30m35 объективімен) үлгісіндегі камералармен 200-300 м биіктіктен түсіру 5 см/пиксель рұқсаты бар суреттерді береді. </a:t>
            </a:r>
            <a:endParaRPr lang="ru-RU" sz="2000" dirty="0"/>
          </a:p>
          <a:p>
            <a:pPr marL="0" indent="0" algn="just">
              <a:buNone/>
            </a:pPr>
            <a:r>
              <a:rPr lang="kk-KZ" sz="2000" dirty="0"/>
              <a:t>Талап етілетін дәлдікті байланыстыру нүктелері 30 см-ден жоғары емес қателікпен байланған жер үсті тірек желісін іске қосу арқылы жоғары дәлдікті GNSS-қабылдағыштарды пайдалана отырып, суретке түсіру орталықтарының координаталарын өлшеумен немесе референциялық желі шегінде жоғары дәлдікті GNSS-қабылдағыштарды пайдалана отырып қол жеткізіледі.</a:t>
            </a:r>
            <a:endParaRPr lang="ru-RU" sz="2000" dirty="0"/>
          </a:p>
          <a:p>
            <a:pPr marL="0" indent="0">
              <a:buNone/>
            </a:pPr>
            <a:endParaRPr lang="ru-RU" dirty="0"/>
          </a:p>
        </p:txBody>
      </p:sp>
    </p:spTree>
    <p:extLst>
      <p:ext uri="{BB962C8B-B14F-4D97-AF65-F5344CB8AC3E}">
        <p14:creationId xmlns:p14="http://schemas.microsoft.com/office/powerpoint/2010/main" val="3694998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BD1DD7-6182-4FDE-8AFC-16922B64E3C5}"/>
              </a:ext>
            </a:extLst>
          </p:cNvPr>
          <p:cNvSpPr>
            <a:spLocks noGrp="1"/>
          </p:cNvSpPr>
          <p:nvPr>
            <p:ph type="title"/>
          </p:nvPr>
        </p:nvSpPr>
        <p:spPr/>
        <p:txBody>
          <a:bodyPr/>
          <a:lstStyle/>
          <a:p>
            <a:r>
              <a:rPr lang="kk-KZ" sz="2800" b="1" i="1" dirty="0"/>
              <a:t>Қазіргі заманғы деңгейдегі ұшу аппараттарының түрлері</a:t>
            </a:r>
            <a:endParaRPr lang="ru-RU" sz="2800" b="1" dirty="0"/>
          </a:p>
        </p:txBody>
      </p:sp>
      <p:sp>
        <p:nvSpPr>
          <p:cNvPr id="3" name="Объект 2">
            <a:extLst>
              <a:ext uri="{FF2B5EF4-FFF2-40B4-BE49-F238E27FC236}">
                <a16:creationId xmlns:a16="http://schemas.microsoft.com/office/drawing/2014/main" id="{76A9E9BC-D846-477C-A511-2607477A0A4F}"/>
              </a:ext>
            </a:extLst>
          </p:cNvPr>
          <p:cNvSpPr>
            <a:spLocks noGrp="1"/>
          </p:cNvSpPr>
          <p:nvPr>
            <p:ph idx="1"/>
          </p:nvPr>
        </p:nvSpPr>
        <p:spPr>
          <a:xfrm>
            <a:off x="457200" y="1628800"/>
            <a:ext cx="8229600" cy="4525963"/>
          </a:xfrm>
        </p:spPr>
        <p:txBody>
          <a:bodyPr/>
          <a:lstStyle/>
          <a:p>
            <a:pPr algn="just"/>
            <a:r>
              <a:rPr lang="kk-KZ" sz="2000" dirty="0"/>
              <a:t>Ұшқышсыз ұшу аппараттарын жіктеу қиын, себебі олардың әртүрлі сипаттамалары бар. Бұл әртүрлі ҰҰА-ның конфигурациялары мен компоненттерінің көптігінен туындайды. Өндірушілер ешқандай стандарттармен шектелмеген. Нәтижесінде бүгінгі күні авиациялық реттегіштер тарапынан ҰҰА қалай жабдықталуы тиіс екендігі туралы талаптар жоқ.</a:t>
            </a:r>
            <a:endParaRPr lang="ru-RU" sz="2000" dirty="0"/>
          </a:p>
          <a:p>
            <a:pPr algn="just"/>
            <a:r>
              <a:rPr lang="kk-KZ" sz="2000" dirty="0"/>
              <a:t>ҰҰА габариттермен, функционалдылығымен, ұшу қашықтығымен, автономдық деңгейімен және басқа да сипаттамалармен ерекшеленеді.</a:t>
            </a:r>
            <a:endParaRPr lang="ru-RU" sz="2000" dirty="0"/>
          </a:p>
          <a:p>
            <a:pPr marL="0" indent="0">
              <a:buNone/>
            </a:pPr>
            <a:endParaRPr lang="ru-RU" dirty="0"/>
          </a:p>
        </p:txBody>
      </p:sp>
    </p:spTree>
    <p:extLst>
      <p:ext uri="{BB962C8B-B14F-4D97-AF65-F5344CB8AC3E}">
        <p14:creationId xmlns:p14="http://schemas.microsoft.com/office/powerpoint/2010/main" val="80534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7EB7B88-7AED-4B90-A84D-10B3EDFB5280}"/>
              </a:ext>
            </a:extLst>
          </p:cNvPr>
          <p:cNvSpPr>
            <a:spLocks noGrp="1"/>
          </p:cNvSpPr>
          <p:nvPr>
            <p:ph idx="1"/>
          </p:nvPr>
        </p:nvSpPr>
        <p:spPr>
          <a:xfrm>
            <a:off x="323528" y="836712"/>
            <a:ext cx="8229600" cy="4968552"/>
          </a:xfrm>
        </p:spPr>
        <p:txBody>
          <a:bodyPr/>
          <a:lstStyle/>
          <a:p>
            <a:pPr marL="0" indent="457200" algn="just">
              <a:buNone/>
            </a:pPr>
            <a:r>
              <a:rPr lang="kk-KZ" sz="2000" dirty="0"/>
              <a:t>Шартты түрде барлық ҰҰА-ын 4 топқа бөлуге болады:</a:t>
            </a:r>
            <a:endParaRPr lang="ru-RU" sz="2000" dirty="0"/>
          </a:p>
          <a:p>
            <a:pPr marL="0" indent="457200" algn="just">
              <a:buNone/>
            </a:pPr>
            <a:r>
              <a:rPr lang="kk-KZ" sz="2000" dirty="0"/>
              <a:t>- </a:t>
            </a:r>
            <a:r>
              <a:rPr lang="kk-KZ" sz="2000" b="1" i="1" dirty="0">
                <a:solidFill>
                  <a:schemeClr val="tx2"/>
                </a:solidFill>
              </a:rPr>
              <a:t>Микро.</a:t>
            </a:r>
            <a:r>
              <a:rPr lang="kk-KZ" sz="2000" b="1" dirty="0">
                <a:solidFill>
                  <a:schemeClr val="tx2"/>
                </a:solidFill>
              </a:rPr>
              <a:t> </a:t>
            </a:r>
            <a:r>
              <a:rPr lang="kk-KZ" sz="2000" dirty="0"/>
              <a:t>Мұндай ҰҰА 10 кг аз, ауадағы максималды уақыты - 60 минут. Ұшу биіктігі - 1 км;</a:t>
            </a:r>
            <a:endParaRPr lang="ru-RU" sz="2000" dirty="0"/>
          </a:p>
          <a:p>
            <a:pPr marL="0" indent="457200" algn="just">
              <a:buNone/>
            </a:pPr>
            <a:r>
              <a:rPr lang="kk-KZ" sz="2000" dirty="0"/>
              <a:t>- </a:t>
            </a:r>
            <a:r>
              <a:rPr lang="kk-KZ" sz="2000" b="1" i="1" dirty="0">
                <a:solidFill>
                  <a:schemeClr val="tx2"/>
                </a:solidFill>
              </a:rPr>
              <a:t>Мини.</a:t>
            </a:r>
            <a:r>
              <a:rPr lang="kk-KZ" sz="2000" b="1" dirty="0">
                <a:solidFill>
                  <a:schemeClr val="tx2"/>
                </a:solidFill>
              </a:rPr>
              <a:t> </a:t>
            </a:r>
            <a:r>
              <a:rPr lang="kk-KZ" sz="2000" dirty="0"/>
              <a:t>Бұл аппараттардың салмағы 50 кг жетеді, ауада болу уақыты -5 сағатқа жетеді. Ұшу биіктігі 3-тен 5 км дейін өзгереді;</a:t>
            </a:r>
            <a:endParaRPr lang="ru-RU" sz="2000" dirty="0"/>
          </a:p>
          <a:p>
            <a:pPr marL="0" indent="457200" algn="just">
              <a:buNone/>
            </a:pPr>
            <a:r>
              <a:rPr lang="kk-KZ" sz="2000" dirty="0"/>
              <a:t>- </a:t>
            </a:r>
            <a:r>
              <a:rPr lang="kk-KZ" sz="2000" b="1" i="1" dirty="0">
                <a:solidFill>
                  <a:schemeClr val="tx2"/>
                </a:solidFill>
              </a:rPr>
              <a:t>Миди.</a:t>
            </a:r>
            <a:r>
              <a:rPr lang="kk-KZ" sz="2000" b="1" dirty="0">
                <a:solidFill>
                  <a:schemeClr val="tx2"/>
                </a:solidFill>
              </a:rPr>
              <a:t> </a:t>
            </a:r>
            <a:r>
              <a:rPr lang="kk-KZ" sz="2000" dirty="0"/>
              <a:t>Салмағы 1 т дейінгі ұшқышсыз ұшу аппараттары ұшудың 15 сағатына есептелген. Мұндай ҰҰА 10 км дейінгі биіктікке көтеріледі.</a:t>
            </a:r>
            <a:endParaRPr lang="ru-RU" sz="2000" dirty="0"/>
          </a:p>
          <a:p>
            <a:pPr marL="0" indent="457200" algn="just">
              <a:buNone/>
            </a:pPr>
            <a:r>
              <a:rPr lang="kk-KZ" sz="2000" dirty="0"/>
              <a:t>- </a:t>
            </a:r>
            <a:r>
              <a:rPr lang="kk-KZ" sz="2000" b="1" i="1" dirty="0">
                <a:solidFill>
                  <a:schemeClr val="tx2"/>
                </a:solidFill>
              </a:rPr>
              <a:t>Ауыр ұшқышсыз ұшу аппараттары</a:t>
            </a:r>
            <a:r>
              <a:rPr lang="kk-KZ" sz="2000" b="1" dirty="0">
                <a:solidFill>
                  <a:schemeClr val="tx2"/>
                </a:solidFill>
              </a:rPr>
              <a:t>. </a:t>
            </a:r>
            <a:r>
              <a:rPr lang="kk-KZ" sz="2000" dirty="0"/>
              <a:t>Олардың салмағы тоннадан асады, ұзақтығы бір тәуліктен астам алыс ұшу аппараттары әзірленді. 20 километр биіктікте қозғалуы мүмкін.</a:t>
            </a:r>
            <a:endParaRPr lang="ru-RU" sz="2000" dirty="0"/>
          </a:p>
          <a:p>
            <a:pPr marL="0" indent="457200" algn="just">
              <a:buNone/>
            </a:pPr>
            <a:r>
              <a:rPr lang="kk-KZ" sz="2000" dirty="0"/>
              <a:t>Ұшқышсыз ұшу аппараттарының конструкциясында спутниктік навигатор және бағдарламаланатын модуль бар. Егер ҰҰА оператор пультіне ақпаратты алу, сақтау және беру үшін пайдаланылса, онда жады картасы мен таратқыш қосымша орнатылады.</a:t>
            </a:r>
            <a:endParaRPr lang="ru-RU" sz="2000" dirty="0"/>
          </a:p>
        </p:txBody>
      </p:sp>
    </p:spTree>
    <p:extLst>
      <p:ext uri="{BB962C8B-B14F-4D97-AF65-F5344CB8AC3E}">
        <p14:creationId xmlns:p14="http://schemas.microsoft.com/office/powerpoint/2010/main" val="462703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56EF82E9-6F17-4A3B-938D-FBF6BD88A282}"/>
              </a:ext>
            </a:extLst>
          </p:cNvPr>
          <p:cNvPicPr/>
          <p:nvPr/>
        </p:nvPicPr>
        <p:blipFill rotWithShape="1">
          <a:blip r:embed="rId2" cstate="print">
            <a:extLst>
              <a:ext uri="{28A0092B-C50C-407E-A947-70E740481C1C}">
                <a14:useLocalDpi xmlns:a14="http://schemas.microsoft.com/office/drawing/2010/main" val="0"/>
              </a:ext>
            </a:extLst>
          </a:blip>
          <a:srcRect/>
          <a:stretch/>
        </p:blipFill>
        <p:spPr bwMode="auto">
          <a:xfrm>
            <a:off x="683568" y="1952370"/>
            <a:ext cx="3384376" cy="1476630"/>
          </a:xfrm>
          <a:prstGeom prst="rect">
            <a:avLst/>
          </a:prstGeom>
          <a:noFill/>
          <a:ln>
            <a:noFill/>
          </a:ln>
          <a:extLst>
            <a:ext uri="{53640926-AAD7-44D8-BBD7-CCE9431645EC}">
              <a14:shadowObscured xmlns:a14="http://schemas.microsoft.com/office/drawing/2010/main"/>
            </a:ext>
          </a:extLst>
        </p:spPr>
      </p:pic>
      <p:pic>
        <p:nvPicPr>
          <p:cNvPr id="5" name="Рисунок 4">
            <a:extLst>
              <a:ext uri="{FF2B5EF4-FFF2-40B4-BE49-F238E27FC236}">
                <a16:creationId xmlns:a16="http://schemas.microsoft.com/office/drawing/2014/main" id="{08B0A60F-1F14-48AA-BFAB-F8065704C308}"/>
              </a:ext>
            </a:extLst>
          </p:cNvPr>
          <p:cNvPicPr/>
          <p:nvPr/>
        </p:nvPicPr>
        <p:blipFill rotWithShape="1">
          <a:blip r:embed="rId3" cstate="print">
            <a:extLst>
              <a:ext uri="{28A0092B-C50C-407E-A947-70E740481C1C}">
                <a14:useLocalDpi xmlns:a14="http://schemas.microsoft.com/office/drawing/2010/main" val="0"/>
              </a:ext>
            </a:extLst>
          </a:blip>
          <a:srcRect b="4412"/>
          <a:stretch/>
        </p:blipFill>
        <p:spPr bwMode="auto">
          <a:xfrm>
            <a:off x="4572000" y="1844824"/>
            <a:ext cx="3598083" cy="1646292"/>
          </a:xfrm>
          <a:prstGeom prst="rect">
            <a:avLst/>
          </a:prstGeom>
          <a:noFill/>
          <a:ln>
            <a:noFill/>
          </a:ln>
          <a:extLst>
            <a:ext uri="{53640926-AAD7-44D8-BBD7-CCE9431645EC}">
              <a14:shadowObscured xmlns:a14="http://schemas.microsoft.com/office/drawing/2010/main"/>
            </a:ext>
          </a:extLst>
        </p:spPr>
      </p:pic>
      <p:sp>
        <p:nvSpPr>
          <p:cNvPr id="6" name="Прямоугольник 5">
            <a:extLst>
              <a:ext uri="{FF2B5EF4-FFF2-40B4-BE49-F238E27FC236}">
                <a16:creationId xmlns:a16="http://schemas.microsoft.com/office/drawing/2014/main" id="{46A1F6A9-2D5D-4A09-A4A3-80A0370A46B9}"/>
              </a:ext>
            </a:extLst>
          </p:cNvPr>
          <p:cNvSpPr/>
          <p:nvPr/>
        </p:nvSpPr>
        <p:spPr>
          <a:xfrm>
            <a:off x="1403648" y="3779066"/>
            <a:ext cx="2257349" cy="369332"/>
          </a:xfrm>
          <a:prstGeom prst="rect">
            <a:avLst/>
          </a:prstGeom>
        </p:spPr>
        <p:txBody>
          <a:bodyPr wrap="none">
            <a:spAutoFit/>
          </a:bodyPr>
          <a:lstStyle/>
          <a:p>
            <a:r>
              <a:rPr lang="en-US" dirty="0" err="1">
                <a:latin typeface="Times New Roman" panose="02020603050405020304" pitchFamily="18" charset="0"/>
                <a:ea typeface="Calibri" panose="020F0502020204030204" pitchFamily="34" charset="0"/>
              </a:rPr>
              <a:t>Ұшақ</a:t>
            </a:r>
            <a:r>
              <a:rPr lang="en-US" dirty="0">
                <a:latin typeface="Times New Roman" panose="02020603050405020304" pitchFamily="18" charset="0"/>
                <a:ea typeface="Calibri" panose="020F0502020204030204" pitchFamily="34" charset="0"/>
              </a:rPr>
              <a:t> </a:t>
            </a:r>
            <a:r>
              <a:rPr lang="en-US" dirty="0" err="1">
                <a:latin typeface="Times New Roman" panose="02020603050405020304" pitchFamily="18" charset="0"/>
                <a:ea typeface="Calibri" panose="020F0502020204030204" pitchFamily="34" charset="0"/>
              </a:rPr>
              <a:t>түріндегі</a:t>
            </a:r>
            <a:r>
              <a:rPr lang="en-US" dirty="0">
                <a:latin typeface="Times New Roman" panose="02020603050405020304" pitchFamily="18" charset="0"/>
                <a:ea typeface="Calibri" panose="020F0502020204030204" pitchFamily="34" charset="0"/>
              </a:rPr>
              <a:t> ҰҰА</a:t>
            </a:r>
            <a:endParaRPr lang="ru-RU" dirty="0"/>
          </a:p>
        </p:txBody>
      </p:sp>
      <p:sp>
        <p:nvSpPr>
          <p:cNvPr id="7" name="Прямоугольник 6">
            <a:extLst>
              <a:ext uri="{FF2B5EF4-FFF2-40B4-BE49-F238E27FC236}">
                <a16:creationId xmlns:a16="http://schemas.microsoft.com/office/drawing/2014/main" id="{CC84A69A-E453-49BD-8A2B-D1435A90F33E}"/>
              </a:ext>
            </a:extLst>
          </p:cNvPr>
          <p:cNvSpPr/>
          <p:nvPr/>
        </p:nvSpPr>
        <p:spPr>
          <a:xfrm>
            <a:off x="5483005" y="3779066"/>
            <a:ext cx="2523448" cy="369332"/>
          </a:xfrm>
          <a:prstGeom prst="rect">
            <a:avLst/>
          </a:prstGeom>
        </p:spPr>
        <p:txBody>
          <a:bodyPr wrap="none">
            <a:spAutoFit/>
          </a:bodyPr>
          <a:lstStyle/>
          <a:p>
            <a:r>
              <a:rPr lang="kk-KZ" dirty="0">
                <a:latin typeface="Times New Roman" panose="02020603050405020304" pitchFamily="18" charset="0"/>
                <a:ea typeface="Calibri" panose="020F0502020204030204" pitchFamily="34" charset="0"/>
              </a:rPr>
              <a:t>Тікұшак түріндегі ҰҰА</a:t>
            </a:r>
            <a:endParaRPr lang="ru-RU" dirty="0"/>
          </a:p>
        </p:txBody>
      </p:sp>
    </p:spTree>
    <p:extLst>
      <p:ext uri="{BB962C8B-B14F-4D97-AF65-F5344CB8AC3E}">
        <p14:creationId xmlns:p14="http://schemas.microsoft.com/office/powerpoint/2010/main" val="10399286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5B07F0-F4BC-4BF0-95CB-C325E87228E4}"/>
              </a:ext>
            </a:extLst>
          </p:cNvPr>
          <p:cNvSpPr>
            <a:spLocks noGrp="1"/>
          </p:cNvSpPr>
          <p:nvPr>
            <p:ph type="title"/>
          </p:nvPr>
        </p:nvSpPr>
        <p:spPr/>
        <p:txBody>
          <a:bodyPr/>
          <a:lstStyle/>
          <a:p>
            <a:r>
              <a:rPr lang="kk-KZ" sz="2800" b="1" dirty="0"/>
              <a:t>Ұшқышсыз ұшу аппараттарының негізгі сипаттамалары</a:t>
            </a:r>
            <a:endParaRPr lang="ru-RU" b="1" dirty="0"/>
          </a:p>
        </p:txBody>
      </p:sp>
      <p:graphicFrame>
        <p:nvGraphicFramePr>
          <p:cNvPr id="6" name="Таблица 5">
            <a:extLst>
              <a:ext uri="{FF2B5EF4-FFF2-40B4-BE49-F238E27FC236}">
                <a16:creationId xmlns:a16="http://schemas.microsoft.com/office/drawing/2014/main" id="{1E0F0E18-1040-48D6-A37A-E1081E5E1133}"/>
              </a:ext>
            </a:extLst>
          </p:cNvPr>
          <p:cNvGraphicFramePr>
            <a:graphicFrameLocks noGrp="1"/>
          </p:cNvGraphicFramePr>
          <p:nvPr>
            <p:extLst>
              <p:ext uri="{D42A27DB-BD31-4B8C-83A1-F6EECF244321}">
                <p14:modId xmlns:p14="http://schemas.microsoft.com/office/powerpoint/2010/main" val="4108931032"/>
              </p:ext>
            </p:extLst>
          </p:nvPr>
        </p:nvGraphicFramePr>
        <p:xfrm>
          <a:off x="899592" y="1268760"/>
          <a:ext cx="7787207" cy="5256584"/>
        </p:xfrm>
        <a:graphic>
          <a:graphicData uri="http://schemas.openxmlformats.org/drawingml/2006/table">
            <a:tbl>
              <a:tblPr firstRow="1" firstCol="1" bandRow="1">
                <a:tableStyleId>{5C22544A-7EE6-4342-B048-85BDC9FD1C3A}</a:tableStyleId>
              </a:tblPr>
              <a:tblGrid>
                <a:gridCol w="2271642">
                  <a:extLst>
                    <a:ext uri="{9D8B030D-6E8A-4147-A177-3AD203B41FA5}">
                      <a16:colId xmlns:a16="http://schemas.microsoft.com/office/drawing/2014/main" val="3548065486"/>
                    </a:ext>
                  </a:extLst>
                </a:gridCol>
                <a:gridCol w="1847743">
                  <a:extLst>
                    <a:ext uri="{9D8B030D-6E8A-4147-A177-3AD203B41FA5}">
                      <a16:colId xmlns:a16="http://schemas.microsoft.com/office/drawing/2014/main" val="1799639437"/>
                    </a:ext>
                  </a:extLst>
                </a:gridCol>
                <a:gridCol w="1809502">
                  <a:extLst>
                    <a:ext uri="{9D8B030D-6E8A-4147-A177-3AD203B41FA5}">
                      <a16:colId xmlns:a16="http://schemas.microsoft.com/office/drawing/2014/main" val="2000602045"/>
                    </a:ext>
                  </a:extLst>
                </a:gridCol>
                <a:gridCol w="1858320">
                  <a:extLst>
                    <a:ext uri="{9D8B030D-6E8A-4147-A177-3AD203B41FA5}">
                      <a16:colId xmlns:a16="http://schemas.microsoft.com/office/drawing/2014/main" val="2626320884"/>
                    </a:ext>
                  </a:extLst>
                </a:gridCol>
              </a:tblGrid>
              <a:tr h="1083956">
                <a:tc>
                  <a:txBody>
                    <a:bodyPr/>
                    <a:lstStyle/>
                    <a:p>
                      <a:pPr algn="ctr">
                        <a:lnSpc>
                          <a:spcPct val="107000"/>
                        </a:lnSpc>
                        <a:spcAft>
                          <a:spcPts val="0"/>
                        </a:spcAft>
                      </a:pPr>
                      <a:r>
                        <a:rPr lang="en-US" sz="1400">
                          <a:effectLst/>
                        </a:rPr>
                        <a:t>Сипаттамалар</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Үлкен қашықтықтағы ұшақ түріндегі ҰҰА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Орташа қашықтықтағы ұшақ үлгісіндегі ҰҰА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Кіші қашықтықтағы тікұшақ үлгісіндегі ҰҰА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50803506"/>
                  </a:ext>
                </a:extLst>
              </a:tr>
              <a:tr h="326993">
                <a:tc>
                  <a:txBody>
                    <a:bodyPr/>
                    <a:lstStyle/>
                    <a:p>
                      <a:pPr algn="ctr">
                        <a:lnSpc>
                          <a:spcPct val="107000"/>
                        </a:lnSpc>
                        <a:spcAft>
                          <a:spcPts val="0"/>
                        </a:spcAft>
                      </a:pPr>
                      <a:r>
                        <a:rPr lang="ru-RU" sz="1400">
                          <a:effectLst/>
                        </a:rPr>
                        <a:t>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a:effectLst/>
                        </a:rPr>
                        <a:t>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a:effectLst/>
                        </a:rPr>
                        <a:t>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ru-RU" sz="1400">
                          <a:effectLst/>
                        </a:rPr>
                        <a:t>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32043566"/>
                  </a:ext>
                </a:extLst>
              </a:tr>
              <a:tr h="326993">
                <a:tc>
                  <a:txBody>
                    <a:bodyPr/>
                    <a:lstStyle/>
                    <a:p>
                      <a:pPr algn="ctr">
                        <a:lnSpc>
                          <a:spcPct val="107000"/>
                        </a:lnSpc>
                        <a:spcAft>
                          <a:spcPts val="0"/>
                        </a:spcAft>
                      </a:pPr>
                      <a:r>
                        <a:rPr lang="en-US" sz="1400">
                          <a:effectLst/>
                        </a:rPr>
                        <a:t>Радиусы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50-70 км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15-25 км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2-5 км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54341735"/>
                  </a:ext>
                </a:extLst>
              </a:tr>
              <a:tr h="320895">
                <a:tc>
                  <a:txBody>
                    <a:bodyPr/>
                    <a:lstStyle/>
                    <a:p>
                      <a:pPr algn="ctr">
                        <a:lnSpc>
                          <a:spcPct val="107000"/>
                        </a:lnSpc>
                        <a:spcAft>
                          <a:spcPts val="0"/>
                        </a:spcAft>
                      </a:pPr>
                      <a:r>
                        <a:rPr lang="en-US" sz="1400">
                          <a:effectLst/>
                        </a:rPr>
                        <a:t>Ұшу ұзақтығы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4-5 с</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1-2,5 с</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40-60 мин</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10287057"/>
                  </a:ext>
                </a:extLst>
              </a:tr>
              <a:tr h="314798">
                <a:tc>
                  <a:txBody>
                    <a:bodyPr/>
                    <a:lstStyle/>
                    <a:p>
                      <a:pPr algn="ctr">
                        <a:lnSpc>
                          <a:spcPct val="107000"/>
                        </a:lnSpc>
                        <a:spcAft>
                          <a:spcPts val="0"/>
                        </a:spcAft>
                      </a:pPr>
                      <a:r>
                        <a:rPr lang="en-US" sz="1400">
                          <a:effectLst/>
                        </a:rPr>
                        <a:t>Жылдамдық</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65-130 км/ с</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65-130 км/с</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30-50 км/с</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932090"/>
                  </a:ext>
                </a:extLst>
              </a:tr>
              <a:tr h="309461">
                <a:tc>
                  <a:txBody>
                    <a:bodyPr/>
                    <a:lstStyle/>
                    <a:p>
                      <a:pPr algn="ctr">
                        <a:lnSpc>
                          <a:spcPct val="107000"/>
                        </a:lnSpc>
                        <a:spcAft>
                          <a:spcPts val="0"/>
                        </a:spcAft>
                      </a:pPr>
                      <a:r>
                        <a:rPr lang="en-US" sz="1400">
                          <a:effectLst/>
                        </a:rPr>
                        <a:t>Ұшу салмағы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8-10,5 кг</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2,5-6,5 кг</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1,5-8 кг</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9796005"/>
                  </a:ext>
                </a:extLst>
              </a:tr>
              <a:tr h="535918">
                <a:tc>
                  <a:txBody>
                    <a:bodyPr/>
                    <a:lstStyle/>
                    <a:p>
                      <a:pPr algn="ctr">
                        <a:lnSpc>
                          <a:spcPct val="107000"/>
                        </a:lnSpc>
                        <a:spcAft>
                          <a:spcPts val="0"/>
                        </a:spcAft>
                      </a:pPr>
                      <a:r>
                        <a:rPr lang="en-US" sz="1400">
                          <a:effectLst/>
                        </a:rPr>
                        <a:t>Мақсатты</a:t>
                      </a:r>
                      <a:r>
                        <a:rPr lang="kk-KZ" sz="1400">
                          <a:effectLst/>
                        </a:rPr>
                        <a:t> жүктеменің салмағы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1,5-2 кг</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0,3-1 кг</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0,3-2 кг</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49710305"/>
                  </a:ext>
                </a:extLst>
              </a:tr>
              <a:tr h="535918">
                <a:tc>
                  <a:txBody>
                    <a:bodyPr/>
                    <a:lstStyle/>
                    <a:p>
                      <a:pPr algn="ctr">
                        <a:lnSpc>
                          <a:spcPct val="107000"/>
                        </a:lnSpc>
                        <a:spcAft>
                          <a:spcPts val="0"/>
                        </a:spcAft>
                      </a:pPr>
                      <a:r>
                        <a:rPr lang="en-US" sz="1400">
                          <a:effectLst/>
                        </a:rPr>
                        <a:t>Ұшу</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Певматикалық катапульта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Серпімді катапульта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Тік</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0093615"/>
                  </a:ext>
                </a:extLst>
              </a:tr>
              <a:tr h="535918">
                <a:tc>
                  <a:txBody>
                    <a:bodyPr/>
                    <a:lstStyle/>
                    <a:p>
                      <a:pPr algn="ctr">
                        <a:lnSpc>
                          <a:spcPct val="107000"/>
                        </a:lnSpc>
                        <a:spcAft>
                          <a:spcPts val="0"/>
                        </a:spcAft>
                      </a:pPr>
                      <a:r>
                        <a:rPr lang="en-US" sz="1400">
                          <a:effectLst/>
                        </a:rPr>
                        <a:t>Қону</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Парашют, желіде</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Парашют, желіде</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Тік</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78263989"/>
                  </a:ext>
                </a:extLst>
              </a:tr>
              <a:tr h="335377">
                <a:tc>
                  <a:txBody>
                    <a:bodyPr/>
                    <a:lstStyle/>
                    <a:p>
                      <a:pPr algn="ctr">
                        <a:lnSpc>
                          <a:spcPct val="107000"/>
                        </a:lnSpc>
                        <a:spcAft>
                          <a:spcPts val="0"/>
                        </a:spcAft>
                      </a:pPr>
                      <a:r>
                        <a:rPr lang="en-US" sz="1400">
                          <a:effectLst/>
                        </a:rPr>
                        <a:t>Қанат ашылуы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2-3 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1-2 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0,6-1,5 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30247005"/>
                  </a:ext>
                </a:extLst>
              </a:tr>
              <a:tr h="307937">
                <a:tc>
                  <a:txBody>
                    <a:bodyPr/>
                    <a:lstStyle/>
                    <a:p>
                      <a:pPr algn="ctr">
                        <a:lnSpc>
                          <a:spcPct val="107000"/>
                        </a:lnSpc>
                        <a:spcAft>
                          <a:spcPts val="0"/>
                        </a:spcAft>
                      </a:pPr>
                      <a:r>
                        <a:rPr lang="en-US" sz="1400">
                          <a:effectLst/>
                        </a:rPr>
                        <a:t>Бағасы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1,7-4,5 млн. руб.</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1,2-3,3 млн. руб.</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400">
                          <a:effectLst/>
                        </a:rPr>
                        <a:t>0,9-2,8 млн. руб.</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0975526"/>
                  </a:ext>
                </a:extLst>
              </a:tr>
              <a:tr h="322420">
                <a:tc gridSpan="4">
                  <a:txBody>
                    <a:bodyPr/>
                    <a:lstStyle/>
                    <a:p>
                      <a:pPr algn="ctr">
                        <a:lnSpc>
                          <a:spcPct val="107000"/>
                        </a:lnSpc>
                        <a:spcAft>
                          <a:spcPts val="0"/>
                        </a:spcAft>
                      </a:pPr>
                      <a:r>
                        <a:rPr lang="en-US" sz="1400" dirty="0" err="1">
                          <a:effectLst/>
                        </a:rPr>
                        <a:t>Қосымша</a:t>
                      </a:r>
                      <a:r>
                        <a:rPr lang="en-US" sz="1400" dirty="0">
                          <a:effectLst/>
                        </a:rPr>
                        <a:t> </a:t>
                      </a:r>
                      <a:r>
                        <a:rPr lang="en-US" sz="1400" dirty="0" err="1">
                          <a:effectLst/>
                        </a:rPr>
                        <a:t>жабдық</a:t>
                      </a:r>
                      <a:r>
                        <a:rPr lang="en-US" sz="1400" dirty="0">
                          <a:effectLst/>
                        </a:rPr>
                        <a:t> </a:t>
                      </a:r>
                      <a:r>
                        <a:rPr lang="en-US" sz="1400" dirty="0" err="1">
                          <a:effectLst/>
                        </a:rPr>
                        <a:t>арқылы</a:t>
                      </a:r>
                      <a:r>
                        <a:rPr lang="en-US" sz="1400" dirty="0">
                          <a:effectLst/>
                        </a:rPr>
                        <a:t> </a:t>
                      </a:r>
                      <a:r>
                        <a:rPr lang="en-US" sz="1400" dirty="0" err="1">
                          <a:effectLst/>
                        </a:rPr>
                        <a:t>сипаттамаларды</a:t>
                      </a:r>
                      <a:r>
                        <a:rPr lang="en-US" sz="1400" dirty="0">
                          <a:effectLst/>
                        </a:rPr>
                        <a:t> </a:t>
                      </a:r>
                      <a:r>
                        <a:rPr lang="en-US" sz="1400" dirty="0" err="1">
                          <a:effectLst/>
                        </a:rPr>
                        <a:t>жақсартуға</a:t>
                      </a:r>
                      <a:r>
                        <a:rPr lang="en-US" sz="1400" dirty="0">
                          <a:effectLst/>
                        </a:rPr>
                        <a:t> </a:t>
                      </a:r>
                      <a:r>
                        <a:rPr lang="en-US" sz="1400" dirty="0" err="1">
                          <a:effectLst/>
                        </a:rPr>
                        <a:t>болады</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264652425"/>
                  </a:ext>
                </a:extLst>
              </a:tr>
            </a:tbl>
          </a:graphicData>
        </a:graphic>
      </p:graphicFrame>
    </p:spTree>
    <p:extLst>
      <p:ext uri="{BB962C8B-B14F-4D97-AF65-F5344CB8AC3E}">
        <p14:creationId xmlns:p14="http://schemas.microsoft.com/office/powerpoint/2010/main" val="4076892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6B570F-19E9-4CB7-A607-3F9E02738597}"/>
              </a:ext>
            </a:extLst>
          </p:cNvPr>
          <p:cNvSpPr>
            <a:spLocks noGrp="1"/>
          </p:cNvSpPr>
          <p:nvPr>
            <p:ph type="title"/>
          </p:nvPr>
        </p:nvSpPr>
        <p:spPr/>
        <p:txBody>
          <a:bodyPr/>
          <a:lstStyle/>
          <a:p>
            <a:r>
              <a:rPr lang="kk-KZ" sz="2800" b="1" dirty="0"/>
              <a:t>Аэрофототүсіруге арналған ҰҰА-ның шетелдік модельдері</a:t>
            </a:r>
            <a:endParaRPr lang="ru-RU" sz="2800" b="1" dirty="0"/>
          </a:p>
        </p:txBody>
      </p:sp>
      <p:graphicFrame>
        <p:nvGraphicFramePr>
          <p:cNvPr id="4" name="Таблица 3">
            <a:extLst>
              <a:ext uri="{FF2B5EF4-FFF2-40B4-BE49-F238E27FC236}">
                <a16:creationId xmlns:a16="http://schemas.microsoft.com/office/drawing/2014/main" id="{9E0F4E51-E5FD-4704-9B64-D549BDF591F7}"/>
              </a:ext>
            </a:extLst>
          </p:cNvPr>
          <p:cNvGraphicFramePr>
            <a:graphicFrameLocks noGrp="1"/>
          </p:cNvGraphicFramePr>
          <p:nvPr>
            <p:extLst>
              <p:ext uri="{D42A27DB-BD31-4B8C-83A1-F6EECF244321}">
                <p14:modId xmlns:p14="http://schemas.microsoft.com/office/powerpoint/2010/main" val="2578662293"/>
              </p:ext>
            </p:extLst>
          </p:nvPr>
        </p:nvGraphicFramePr>
        <p:xfrm>
          <a:off x="395536" y="1433662"/>
          <a:ext cx="8229600" cy="4947031"/>
        </p:xfrm>
        <a:graphic>
          <a:graphicData uri="http://schemas.openxmlformats.org/drawingml/2006/table">
            <a:tbl>
              <a:tblPr firstRow="1" firstCol="1" bandRow="1">
                <a:tableStyleId>{5C22544A-7EE6-4342-B048-85BDC9FD1C3A}</a:tableStyleId>
              </a:tblPr>
              <a:tblGrid>
                <a:gridCol w="1321674">
                  <a:extLst>
                    <a:ext uri="{9D8B030D-6E8A-4147-A177-3AD203B41FA5}">
                      <a16:colId xmlns:a16="http://schemas.microsoft.com/office/drawing/2014/main" val="67129778"/>
                    </a:ext>
                  </a:extLst>
                </a:gridCol>
                <a:gridCol w="2258202">
                  <a:extLst>
                    <a:ext uri="{9D8B030D-6E8A-4147-A177-3AD203B41FA5}">
                      <a16:colId xmlns:a16="http://schemas.microsoft.com/office/drawing/2014/main" val="4131499977"/>
                    </a:ext>
                  </a:extLst>
                </a:gridCol>
                <a:gridCol w="2324862">
                  <a:extLst>
                    <a:ext uri="{9D8B030D-6E8A-4147-A177-3AD203B41FA5}">
                      <a16:colId xmlns:a16="http://schemas.microsoft.com/office/drawing/2014/main" val="497860346"/>
                    </a:ext>
                  </a:extLst>
                </a:gridCol>
                <a:gridCol w="2324862">
                  <a:extLst>
                    <a:ext uri="{9D8B030D-6E8A-4147-A177-3AD203B41FA5}">
                      <a16:colId xmlns:a16="http://schemas.microsoft.com/office/drawing/2014/main" val="2286716788"/>
                    </a:ext>
                  </a:extLst>
                </a:gridCol>
              </a:tblGrid>
              <a:tr h="0">
                <a:tc>
                  <a:txBody>
                    <a:bodyPr/>
                    <a:lstStyle/>
                    <a:p>
                      <a:pPr algn="ctr">
                        <a:lnSpc>
                          <a:spcPct val="107000"/>
                        </a:lnSpc>
                        <a:spcBef>
                          <a:spcPts val="750"/>
                        </a:spcBef>
                        <a:spcAft>
                          <a:spcPts val="0"/>
                        </a:spcAft>
                      </a:pPr>
                      <a:r>
                        <a:rPr lang="en-US" sz="1200">
                          <a:effectLst/>
                        </a:rPr>
                        <a:t>Модель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ZALA 421-Ф</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Птеро-Е4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Дозор-50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87902526"/>
                  </a:ext>
                </a:extLst>
              </a:tr>
              <a:tr h="0">
                <a:tc>
                  <a:txBody>
                    <a:bodyPr/>
                    <a:lstStyle/>
                    <a:p>
                      <a:pPr algn="ctr">
                        <a:lnSpc>
                          <a:spcPct val="107000"/>
                        </a:lnSpc>
                        <a:spcBef>
                          <a:spcPts val="750"/>
                        </a:spcBef>
                        <a:spcAft>
                          <a:spcPts val="0"/>
                        </a:spcAft>
                      </a:pPr>
                      <a:r>
                        <a:rPr lang="kk-KZ" sz="1200">
                          <a:effectLst/>
                        </a:rPr>
                        <a:t>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ru-RU" sz="1200">
                          <a:effectLst/>
                        </a:rPr>
                        <a:t>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ru-RU" sz="1200">
                          <a:effectLst/>
                        </a:rPr>
                        <a:t>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ru-RU" sz="1200">
                          <a:effectLst/>
                        </a:rPr>
                        <a:t>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1673467"/>
                  </a:ext>
                </a:extLst>
              </a:tr>
              <a:tr h="0">
                <a:tc>
                  <a:txBody>
                    <a:bodyPr/>
                    <a:lstStyle/>
                    <a:p>
                      <a:pPr algn="ctr">
                        <a:lnSpc>
                          <a:spcPct val="107000"/>
                        </a:lnSpc>
                        <a:spcBef>
                          <a:spcPts val="750"/>
                        </a:spcBef>
                        <a:spcAft>
                          <a:spcPts val="0"/>
                        </a:spcAft>
                      </a:pPr>
                      <a:r>
                        <a:rPr lang="kk-KZ" sz="1200" dirty="0">
                          <a:effectLst/>
                        </a:rPr>
                        <a:t>Түрі</a:t>
                      </a:r>
                      <a:endParaRPr lang="kk-KZ" sz="12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Bef>
                          <a:spcPts val="750"/>
                        </a:spcBef>
                        <a:spcAft>
                          <a:spcPts val="0"/>
                        </a:spcAft>
                      </a:pPr>
                      <a:endParaRPr lang="kk-KZ" sz="12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Bef>
                          <a:spcPts val="750"/>
                        </a:spcBef>
                        <a:spcAft>
                          <a:spcPts val="0"/>
                        </a:spcAft>
                      </a:pPr>
                      <a:endParaRPr lang="kk-KZ" sz="12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Bef>
                          <a:spcPts val="750"/>
                        </a:spcBef>
                        <a:spcAft>
                          <a:spcPts val="0"/>
                        </a:spcAft>
                      </a:pP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32648529"/>
                  </a:ext>
                </a:extLst>
              </a:tr>
              <a:tr h="412750">
                <a:tc>
                  <a:txBody>
                    <a:bodyPr/>
                    <a:lstStyle/>
                    <a:p>
                      <a:pPr algn="ctr">
                        <a:lnSpc>
                          <a:spcPct val="107000"/>
                        </a:lnSpc>
                        <a:spcBef>
                          <a:spcPts val="750"/>
                        </a:spcBef>
                        <a:spcAft>
                          <a:spcPts val="0"/>
                        </a:spcAft>
                      </a:pPr>
                      <a:r>
                        <a:rPr lang="en-US" sz="1200">
                          <a:effectLst/>
                        </a:rPr>
                        <a:t>Өндіруші</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«АЭРО ЗАЛЫ ұшқышсыз жүйелері» Ресей, Ижевск</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«АФМ-Серверс», Ресей, М</a:t>
                      </a:r>
                      <a:r>
                        <a:rPr lang="kk-KZ" sz="1200">
                          <a:effectLst/>
                        </a:rPr>
                        <a:t>әскеу</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ru-RU" sz="1200">
                          <a:effectLst/>
                        </a:rPr>
                        <a:t>ЖАҚ «Транзас», Ресей, Санкт-Петербург</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08409225"/>
                  </a:ext>
                </a:extLst>
              </a:tr>
              <a:tr h="0">
                <a:tc>
                  <a:txBody>
                    <a:bodyPr/>
                    <a:lstStyle/>
                    <a:p>
                      <a:pPr algn="ctr">
                        <a:lnSpc>
                          <a:spcPct val="107000"/>
                        </a:lnSpc>
                        <a:spcBef>
                          <a:spcPts val="750"/>
                        </a:spcBef>
                        <a:spcAft>
                          <a:spcPts val="0"/>
                        </a:spcAft>
                      </a:pPr>
                      <a:r>
                        <a:rPr lang="en-US" sz="1200">
                          <a:effectLst/>
                        </a:rPr>
                        <a:t>Қысқаша анықтама</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dirty="0" err="1">
                          <a:effectLst/>
                        </a:rPr>
                        <a:t>Аэрофотүсірілім</a:t>
                      </a:r>
                      <a:r>
                        <a:rPr lang="en-US" sz="1200" dirty="0">
                          <a:effectLst/>
                        </a:rPr>
                        <a:t> </a:t>
                      </a:r>
                      <a:r>
                        <a:rPr lang="en-US" sz="1200" dirty="0" err="1">
                          <a:effectLst/>
                        </a:rPr>
                        <a:t>нарығының</a:t>
                      </a:r>
                      <a:r>
                        <a:rPr lang="en-US" sz="1200" dirty="0">
                          <a:effectLst/>
                        </a:rPr>
                        <a:t> </a:t>
                      </a:r>
                      <a:r>
                        <a:rPr lang="en-US" sz="1200" dirty="0" err="1">
                          <a:effectLst/>
                        </a:rPr>
                        <a:t>қажеттіліктеріне</a:t>
                      </a:r>
                      <a:r>
                        <a:rPr lang="en-US" sz="1200" dirty="0">
                          <a:effectLst/>
                        </a:rPr>
                        <a:t> </a:t>
                      </a:r>
                      <a:r>
                        <a:rPr lang="en-US" sz="1200" dirty="0" err="1">
                          <a:effectLst/>
                        </a:rPr>
                        <a:t>жауап</a:t>
                      </a:r>
                      <a:r>
                        <a:rPr lang="en-US" sz="1200" dirty="0">
                          <a:effectLst/>
                        </a:rPr>
                        <a:t> </a:t>
                      </a:r>
                      <a:r>
                        <a:rPr lang="en-US" sz="1200" dirty="0" err="1">
                          <a:effectLst/>
                        </a:rPr>
                        <a:t>бере</a:t>
                      </a:r>
                      <a:r>
                        <a:rPr lang="en-US" sz="1200" dirty="0">
                          <a:effectLst/>
                        </a:rPr>
                        <a:t> </a:t>
                      </a:r>
                      <a:r>
                        <a:rPr lang="en-US" sz="1200" dirty="0" err="1">
                          <a:effectLst/>
                        </a:rPr>
                        <a:t>отырып</a:t>
                      </a:r>
                      <a:r>
                        <a:rPr lang="en-US" sz="1200" dirty="0">
                          <a:effectLst/>
                        </a:rPr>
                        <a:t>, </a:t>
                      </a:r>
                      <a:r>
                        <a:rPr lang="en-US" sz="1200" dirty="0" err="1">
                          <a:effectLst/>
                        </a:rPr>
                        <a:t>компания</a:t>
                      </a:r>
                      <a:r>
                        <a:rPr lang="en-US" sz="1200" dirty="0">
                          <a:effectLst/>
                        </a:rPr>
                        <a:t> </a:t>
                      </a:r>
                      <a:r>
                        <a:rPr lang="en-US" sz="1200" dirty="0" err="1">
                          <a:effectLst/>
                        </a:rPr>
                        <a:t>инженерлері</a:t>
                      </a:r>
                      <a:r>
                        <a:rPr lang="en-US" sz="1200" dirty="0">
                          <a:effectLst/>
                        </a:rPr>
                        <a:t> ZALA 421-04Ф </a:t>
                      </a:r>
                      <a:r>
                        <a:rPr lang="en-US" sz="1200">
                          <a:effectLst/>
                        </a:rPr>
                        <a:t>арнайы </a:t>
                      </a:r>
                      <a:r>
                        <a:rPr lang="en-US" sz="1200" dirty="0" err="1">
                          <a:effectLst/>
                        </a:rPr>
                        <a:t>кешенін</a:t>
                      </a:r>
                      <a:r>
                        <a:rPr lang="en-US" sz="1200" dirty="0">
                          <a:effectLst/>
                        </a:rPr>
                        <a:t> </a:t>
                      </a:r>
                      <a:r>
                        <a:rPr lang="en-US" sz="1200" dirty="0" err="1">
                          <a:effectLst/>
                        </a:rPr>
                        <a:t>әзірледі</a:t>
                      </a:r>
                      <a:r>
                        <a:rPr lang="en-US" sz="1200" dirty="0">
                          <a:effectLst/>
                        </a:rPr>
                        <a:t>. </a:t>
                      </a:r>
                      <a:r>
                        <a:rPr lang="en-US" sz="1200" dirty="0" err="1">
                          <a:effectLst/>
                        </a:rPr>
                        <a:t>Кешен</a:t>
                      </a:r>
                      <a:r>
                        <a:rPr lang="en-US" sz="1200" dirty="0">
                          <a:effectLst/>
                        </a:rPr>
                        <a:t> </a:t>
                      </a:r>
                      <a:r>
                        <a:rPr lang="en-US" sz="1200" dirty="0" err="1">
                          <a:effectLst/>
                        </a:rPr>
                        <a:t>аэрофотүсірілім</a:t>
                      </a:r>
                      <a:r>
                        <a:rPr lang="en-US" sz="1200" dirty="0">
                          <a:effectLst/>
                        </a:rPr>
                        <a:t> </a:t>
                      </a:r>
                      <a:r>
                        <a:rPr lang="en-US" sz="1200" dirty="0" err="1">
                          <a:effectLst/>
                        </a:rPr>
                        <a:t>міндеттерін</a:t>
                      </a:r>
                      <a:r>
                        <a:rPr lang="en-US" sz="1200" dirty="0">
                          <a:effectLst/>
                        </a:rPr>
                        <a:t> </a:t>
                      </a:r>
                      <a:r>
                        <a:rPr lang="en-US" sz="1200" dirty="0" err="1">
                          <a:effectLst/>
                        </a:rPr>
                        <a:t>шешу</a:t>
                      </a:r>
                      <a:r>
                        <a:rPr lang="en-US" sz="1200" dirty="0">
                          <a:effectLst/>
                        </a:rPr>
                        <a:t> </a:t>
                      </a:r>
                      <a:r>
                        <a:rPr lang="en-US" sz="1200" dirty="0" err="1">
                          <a:effectLst/>
                        </a:rPr>
                        <a:t>үшін</a:t>
                      </a:r>
                      <a:r>
                        <a:rPr lang="en-US" sz="1200" dirty="0">
                          <a:effectLst/>
                        </a:rPr>
                        <a:t> </a:t>
                      </a:r>
                      <a:r>
                        <a:rPr lang="en-US" sz="1200" dirty="0" err="1">
                          <a:effectLst/>
                        </a:rPr>
                        <a:t>арнайы</a:t>
                      </a:r>
                      <a:r>
                        <a:rPr lang="en-US" sz="1200" dirty="0">
                          <a:effectLst/>
                        </a:rPr>
                        <a:t> ZALA 421-04 </a:t>
                      </a:r>
                      <a:r>
                        <a:rPr lang="en-US" sz="1200" dirty="0" err="1">
                          <a:effectLst/>
                        </a:rPr>
                        <a:t>сериялы</a:t>
                      </a:r>
                      <a:r>
                        <a:rPr lang="en-US" sz="1200" dirty="0">
                          <a:effectLst/>
                        </a:rPr>
                        <a:t> </a:t>
                      </a:r>
                      <a:r>
                        <a:rPr lang="en-US" sz="1200" dirty="0" err="1">
                          <a:effectLst/>
                        </a:rPr>
                        <a:t>ұшқышсыз</a:t>
                      </a:r>
                      <a:r>
                        <a:rPr lang="en-US" sz="1200" dirty="0">
                          <a:effectLst/>
                        </a:rPr>
                        <a:t> </a:t>
                      </a:r>
                      <a:r>
                        <a:rPr lang="en-US" sz="1200" dirty="0" err="1">
                          <a:effectLst/>
                        </a:rPr>
                        <a:t>ұшақтың</a:t>
                      </a:r>
                      <a:r>
                        <a:rPr lang="en-US" sz="1200" dirty="0">
                          <a:effectLst/>
                        </a:rPr>
                        <a:t> </a:t>
                      </a:r>
                      <a:r>
                        <a:rPr lang="en-US" sz="1200" dirty="0" err="1">
                          <a:effectLst/>
                        </a:rPr>
                        <a:t>базасында</a:t>
                      </a:r>
                      <a:r>
                        <a:rPr lang="en-US" sz="1200" dirty="0">
                          <a:effectLst/>
                        </a:rPr>
                        <a:t> </a:t>
                      </a:r>
                      <a:r>
                        <a:rPr lang="en-US" sz="1200" dirty="0" err="1">
                          <a:effectLst/>
                        </a:rPr>
                        <a:t>жасалған</a:t>
                      </a:r>
                      <a:r>
                        <a:rPr lang="en-US" sz="1200" dirty="0">
                          <a:effectLst/>
                        </a:rPr>
                        <a:t>.</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US" sz="1200" dirty="0" err="1">
                          <a:effectLst/>
                        </a:rPr>
                        <a:t>Птеро</a:t>
                      </a:r>
                      <a:r>
                        <a:rPr lang="en-US" sz="1200" dirty="0">
                          <a:effectLst/>
                        </a:rPr>
                        <a:t> ҰҰА </a:t>
                      </a:r>
                      <a:r>
                        <a:rPr lang="en-US" sz="1200" dirty="0" err="1">
                          <a:effectLst/>
                        </a:rPr>
                        <a:t>базасындағы</a:t>
                      </a:r>
                      <a:r>
                        <a:rPr lang="en-US" sz="1200" dirty="0">
                          <a:effectLst/>
                        </a:rPr>
                        <a:t> </a:t>
                      </a:r>
                      <a:r>
                        <a:rPr lang="kk-KZ" sz="1200" dirty="0">
                          <a:effectLst/>
                        </a:rPr>
                        <a:t>Е </a:t>
                      </a:r>
                      <a:r>
                        <a:rPr lang="en-US" sz="1200" dirty="0" err="1">
                          <a:effectLst/>
                        </a:rPr>
                        <a:t>Птеро</a:t>
                      </a:r>
                      <a:r>
                        <a:rPr lang="en-US" sz="1200" dirty="0">
                          <a:effectLst/>
                        </a:rPr>
                        <a:t> </a:t>
                      </a:r>
                      <a:r>
                        <a:rPr lang="en-US" sz="1200" dirty="0" err="1">
                          <a:effectLst/>
                        </a:rPr>
                        <a:t>кешені</a:t>
                      </a:r>
                      <a:r>
                        <a:rPr lang="en-US" sz="1200" dirty="0">
                          <a:effectLst/>
                        </a:rPr>
                        <a:t> </a:t>
                      </a:r>
                      <a:r>
                        <a:rPr lang="en-US" sz="1200" dirty="0" err="1">
                          <a:effectLst/>
                        </a:rPr>
                        <a:t>күндіз</a:t>
                      </a:r>
                      <a:r>
                        <a:rPr lang="en-US" sz="1200" dirty="0">
                          <a:effectLst/>
                        </a:rPr>
                        <a:t> </a:t>
                      </a:r>
                      <a:r>
                        <a:rPr lang="en-US" sz="1200" dirty="0" err="1">
                          <a:effectLst/>
                        </a:rPr>
                        <a:t>және</a:t>
                      </a:r>
                      <a:r>
                        <a:rPr lang="en-US" sz="1200" dirty="0">
                          <a:effectLst/>
                        </a:rPr>
                        <a:t> </a:t>
                      </a:r>
                      <a:r>
                        <a:rPr lang="en-US" sz="1200" dirty="0" err="1">
                          <a:effectLst/>
                        </a:rPr>
                        <a:t>түнде</a:t>
                      </a:r>
                      <a:r>
                        <a:rPr lang="en-US" sz="1200" dirty="0">
                          <a:effectLst/>
                        </a:rPr>
                        <a:t> </a:t>
                      </a:r>
                      <a:r>
                        <a:rPr lang="en-US" sz="1200" dirty="0" err="1">
                          <a:effectLst/>
                        </a:rPr>
                        <a:t>толық</a:t>
                      </a:r>
                      <a:r>
                        <a:rPr lang="en-US" sz="1200" dirty="0">
                          <a:effectLst/>
                        </a:rPr>
                        <a:t> </a:t>
                      </a:r>
                      <a:r>
                        <a:rPr lang="en-US" sz="1200" dirty="0" err="1">
                          <a:effectLst/>
                        </a:rPr>
                        <a:t>автоматты</a:t>
                      </a:r>
                      <a:r>
                        <a:rPr lang="en-US" sz="1200" dirty="0">
                          <a:effectLst/>
                        </a:rPr>
                        <a:t> </a:t>
                      </a:r>
                      <a:r>
                        <a:rPr lang="en-US" sz="1200" dirty="0" err="1">
                          <a:effectLst/>
                        </a:rPr>
                        <a:t>режимде</a:t>
                      </a:r>
                      <a:r>
                        <a:rPr lang="en-US" sz="1200" dirty="0">
                          <a:effectLst/>
                        </a:rPr>
                        <a:t> </a:t>
                      </a:r>
                      <a:r>
                        <a:rPr lang="en-US" sz="1200" dirty="0" err="1">
                          <a:effectLst/>
                        </a:rPr>
                        <a:t>аэрофототүсіруді</a:t>
                      </a:r>
                      <a:r>
                        <a:rPr lang="en-US" sz="1200" dirty="0">
                          <a:effectLst/>
                        </a:rPr>
                        <a:t> </a:t>
                      </a:r>
                      <a:r>
                        <a:rPr lang="en-US" sz="1200" dirty="0" err="1">
                          <a:effectLst/>
                        </a:rPr>
                        <a:t>жүргізуге</a:t>
                      </a:r>
                      <a:r>
                        <a:rPr lang="en-US" sz="1200" dirty="0">
                          <a:effectLst/>
                        </a:rPr>
                        <a:t> </a:t>
                      </a:r>
                      <a:r>
                        <a:rPr lang="en-US" sz="1200" dirty="0" err="1">
                          <a:effectLst/>
                        </a:rPr>
                        <a:t>арналған</a:t>
                      </a:r>
                      <a:r>
                        <a:rPr lang="en-US" sz="1200" dirty="0">
                          <a:effectLst/>
                        </a:rPr>
                        <a:t>, </a:t>
                      </a:r>
                      <a:r>
                        <a:rPr lang="en-US" sz="1200" dirty="0" err="1">
                          <a:effectLst/>
                        </a:rPr>
                        <a:t>авариялықта</a:t>
                      </a:r>
                      <a:r>
                        <a:rPr lang="en-US" sz="1200" dirty="0">
                          <a:effectLst/>
                        </a:rPr>
                        <a:t>, </a:t>
                      </a:r>
                      <a:r>
                        <a:rPr lang="en-US" sz="1200" dirty="0" err="1">
                          <a:effectLst/>
                        </a:rPr>
                        <a:t>алдын</a:t>
                      </a:r>
                      <a:r>
                        <a:rPr lang="en-US" sz="1200" dirty="0">
                          <a:effectLst/>
                        </a:rPr>
                        <a:t> </a:t>
                      </a:r>
                      <a:r>
                        <a:rPr lang="en-US" sz="1200" dirty="0" err="1">
                          <a:effectLst/>
                        </a:rPr>
                        <a:t>ала</a:t>
                      </a:r>
                      <a:r>
                        <a:rPr lang="en-US" sz="1200" dirty="0">
                          <a:effectLst/>
                        </a:rPr>
                        <a:t> </a:t>
                      </a:r>
                      <a:r>
                        <a:rPr lang="en-US" sz="1200" dirty="0" err="1">
                          <a:effectLst/>
                        </a:rPr>
                        <a:t>қолданылуы</a:t>
                      </a:r>
                      <a:r>
                        <a:rPr lang="kk-KZ" sz="1200" dirty="0">
                          <a:effectLst/>
                        </a:rPr>
                        <a:t>да</a:t>
                      </a:r>
                      <a:r>
                        <a:rPr lang="en-US" sz="1200" dirty="0">
                          <a:effectLst/>
                        </a:rPr>
                        <a:t> </a:t>
                      </a:r>
                      <a:r>
                        <a:rPr lang="en-US" sz="1200" dirty="0" err="1">
                          <a:effectLst/>
                        </a:rPr>
                        <a:t>бар</a:t>
                      </a:r>
                      <a:r>
                        <a:rPr lang="en-US" sz="1200" dirty="0">
                          <a:effectLst/>
                        </a:rPr>
                        <a:t>. </a:t>
                      </a:r>
                      <a:r>
                        <a:rPr lang="en-US" sz="1200" dirty="0" err="1">
                          <a:effectLst/>
                        </a:rPr>
                        <a:t>Тапсырмаларды</a:t>
                      </a:r>
                      <a:r>
                        <a:rPr lang="en-US" sz="1200" dirty="0">
                          <a:effectLst/>
                        </a:rPr>
                        <a:t> </a:t>
                      </a:r>
                      <a:r>
                        <a:rPr lang="en-US" sz="1200" dirty="0" err="1">
                          <a:effectLst/>
                        </a:rPr>
                        <a:t>шешуге</a:t>
                      </a:r>
                      <a:r>
                        <a:rPr lang="en-US" sz="1200" dirty="0">
                          <a:effectLst/>
                        </a:rPr>
                        <a:t> </a:t>
                      </a:r>
                      <a:r>
                        <a:rPr lang="en-US" sz="1200" dirty="0" err="1">
                          <a:effectLst/>
                        </a:rPr>
                        <a:t>арналған</a:t>
                      </a:r>
                      <a:r>
                        <a:rPr lang="en-US" sz="1200" dirty="0">
                          <a:effectLst/>
                        </a:rPr>
                        <a:t>:</a:t>
                      </a:r>
                      <a:endParaRPr lang="ru-RU" sz="1100" dirty="0">
                        <a:effectLst/>
                      </a:endParaRPr>
                    </a:p>
                    <a:p>
                      <a:pPr algn="ctr">
                        <a:lnSpc>
                          <a:spcPct val="107000"/>
                        </a:lnSpc>
                        <a:spcAft>
                          <a:spcPts val="0"/>
                        </a:spcAft>
                      </a:pPr>
                      <a:r>
                        <a:rPr lang="en-US" sz="1200" dirty="0">
                          <a:effectLst/>
                        </a:rPr>
                        <a:t>- </a:t>
                      </a:r>
                      <a:r>
                        <a:rPr lang="en-US" sz="1200" dirty="0" err="1">
                          <a:effectLst/>
                        </a:rPr>
                        <a:t>ұзын</a:t>
                      </a:r>
                      <a:r>
                        <a:rPr lang="en-US" sz="1200" dirty="0">
                          <a:effectLst/>
                        </a:rPr>
                        <a:t> </a:t>
                      </a:r>
                      <a:r>
                        <a:rPr lang="en-US" sz="1200" dirty="0" err="1">
                          <a:effectLst/>
                        </a:rPr>
                        <a:t>және</a:t>
                      </a:r>
                      <a:r>
                        <a:rPr lang="en-US" sz="1200" dirty="0">
                          <a:effectLst/>
                        </a:rPr>
                        <a:t> </a:t>
                      </a:r>
                      <a:r>
                        <a:rPr lang="en-US" sz="1200" dirty="0" err="1">
                          <a:effectLst/>
                        </a:rPr>
                        <a:t>алаңдық</a:t>
                      </a:r>
                      <a:r>
                        <a:rPr lang="en-US" sz="1200" dirty="0">
                          <a:effectLst/>
                        </a:rPr>
                        <a:t> </a:t>
                      </a:r>
                      <a:r>
                        <a:rPr lang="en-US" sz="1200" dirty="0" err="1">
                          <a:effectLst/>
                        </a:rPr>
                        <a:t>объектілердің</a:t>
                      </a:r>
                      <a:r>
                        <a:rPr lang="en-US" sz="1200" dirty="0">
                          <a:effectLst/>
                        </a:rPr>
                        <a:t> </a:t>
                      </a:r>
                      <a:r>
                        <a:rPr lang="en-US" sz="1200" dirty="0" err="1">
                          <a:effectLst/>
                        </a:rPr>
                        <a:t>жедел</a:t>
                      </a:r>
                      <a:r>
                        <a:rPr lang="en-US" sz="1200" dirty="0">
                          <a:effectLst/>
                        </a:rPr>
                        <a:t> </a:t>
                      </a:r>
                      <a:r>
                        <a:rPr lang="en-US" sz="1200" dirty="0" err="1">
                          <a:effectLst/>
                        </a:rPr>
                        <a:t>және</a:t>
                      </a:r>
                      <a:r>
                        <a:rPr lang="en-US" sz="1200" dirty="0">
                          <a:effectLst/>
                        </a:rPr>
                        <a:t> </a:t>
                      </a:r>
                      <a:r>
                        <a:rPr lang="en-US" sz="1200" dirty="0" err="1">
                          <a:effectLst/>
                        </a:rPr>
                        <a:t>жүйелі</a:t>
                      </a:r>
                      <a:r>
                        <a:rPr lang="en-US" sz="1200" dirty="0">
                          <a:effectLst/>
                        </a:rPr>
                        <a:t> </a:t>
                      </a:r>
                      <a:r>
                        <a:rPr lang="en-US" sz="1200" dirty="0" err="1">
                          <a:effectLst/>
                        </a:rPr>
                        <a:t>диагностикасы</a:t>
                      </a:r>
                      <a:r>
                        <a:rPr lang="en-US" sz="1200" dirty="0">
                          <a:effectLst/>
                        </a:rPr>
                        <a:t>;</a:t>
                      </a:r>
                      <a:endParaRPr lang="ru-RU" sz="1100" dirty="0">
                        <a:effectLst/>
                      </a:endParaRPr>
                    </a:p>
                    <a:p>
                      <a:pPr algn="ctr">
                        <a:lnSpc>
                          <a:spcPct val="107000"/>
                        </a:lnSpc>
                        <a:spcAft>
                          <a:spcPts val="0"/>
                        </a:spcAft>
                      </a:pPr>
                      <a:r>
                        <a:rPr lang="en-US" sz="1200" dirty="0">
                          <a:effectLst/>
                        </a:rPr>
                        <a:t>- </a:t>
                      </a:r>
                      <a:r>
                        <a:rPr lang="en-US" sz="1200" dirty="0" err="1">
                          <a:effectLst/>
                        </a:rPr>
                        <a:t>картографиялау</a:t>
                      </a:r>
                      <a:r>
                        <a:rPr lang="en-US" sz="1200" dirty="0">
                          <a:effectLst/>
                        </a:rPr>
                        <a:t>, </a:t>
                      </a:r>
                      <a:r>
                        <a:rPr lang="en-US" sz="1200" dirty="0" err="1">
                          <a:effectLst/>
                        </a:rPr>
                        <a:t>паспорттау</a:t>
                      </a:r>
                      <a:r>
                        <a:rPr lang="en-US" sz="1200" dirty="0">
                          <a:effectLst/>
                        </a:rPr>
                        <a:t>.</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«Дозор-50» ҰҰА (бұрын Дозор-2 жобасы ретінде белгілі) стандартты мақсатты жүктемемен де, тапсырыс берушінің аппаратурасымен де авиациялық мониторингтің түрлі түрлерін жүргізуге арналған жинақы пилотсыз авиациялық платформа болып табылады..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96761500"/>
                  </a:ext>
                </a:extLst>
              </a:tr>
              <a:tr h="0">
                <a:tc>
                  <a:txBody>
                    <a:bodyPr/>
                    <a:lstStyle/>
                    <a:p>
                      <a:pPr algn="ctr">
                        <a:lnSpc>
                          <a:spcPct val="107000"/>
                        </a:lnSpc>
                        <a:spcBef>
                          <a:spcPts val="750"/>
                        </a:spcBef>
                        <a:spcAft>
                          <a:spcPts val="0"/>
                        </a:spcAft>
                      </a:pPr>
                      <a:r>
                        <a:rPr lang="en-US" sz="1200">
                          <a:effectLst/>
                        </a:rPr>
                        <a:t>Бос салмағы, кг</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4,1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9,5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32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86025208"/>
                  </a:ext>
                </a:extLst>
              </a:tr>
              <a:tr h="348615">
                <a:tc>
                  <a:txBody>
                    <a:bodyPr/>
                    <a:lstStyle/>
                    <a:p>
                      <a:pPr algn="ctr">
                        <a:lnSpc>
                          <a:spcPct val="107000"/>
                        </a:lnSpc>
                        <a:spcBef>
                          <a:spcPts val="750"/>
                        </a:spcBef>
                        <a:spcAft>
                          <a:spcPts val="0"/>
                        </a:spcAft>
                      </a:pPr>
                      <a:r>
                        <a:rPr lang="en-US" sz="1200">
                          <a:effectLst/>
                        </a:rPr>
                        <a:t>Макс.ұ</a:t>
                      </a:r>
                      <a:r>
                        <a:rPr lang="kk-KZ" sz="1200">
                          <a:effectLst/>
                        </a:rPr>
                        <a:t>шу салмағы</a:t>
                      </a:r>
                      <a:r>
                        <a:rPr lang="en-US" sz="1200">
                          <a:effectLst/>
                        </a:rPr>
                        <a:t>,кг</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4,5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20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50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77629135"/>
                  </a:ext>
                </a:extLst>
              </a:tr>
              <a:tr h="0">
                <a:tc>
                  <a:txBody>
                    <a:bodyPr/>
                    <a:lstStyle/>
                    <a:p>
                      <a:pPr algn="ctr">
                        <a:lnSpc>
                          <a:spcPct val="107000"/>
                        </a:lnSpc>
                        <a:spcBef>
                          <a:spcPts val="750"/>
                        </a:spcBef>
                        <a:spcAft>
                          <a:spcPts val="0"/>
                        </a:spcAft>
                      </a:pPr>
                      <a:r>
                        <a:rPr lang="en-US" sz="1200">
                          <a:effectLst/>
                        </a:rPr>
                        <a:t>Қанат ашылуы, 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1,6</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a:effectLst/>
                        </a:rPr>
                        <a:t>3,03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750"/>
                        </a:spcBef>
                        <a:spcAft>
                          <a:spcPts val="0"/>
                        </a:spcAft>
                      </a:pPr>
                      <a:r>
                        <a:rPr lang="en-US" sz="1200" dirty="0">
                          <a:effectLst/>
                        </a:rPr>
                        <a:t>4</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36624448"/>
                  </a:ext>
                </a:extLst>
              </a:tr>
            </a:tbl>
          </a:graphicData>
        </a:graphic>
      </p:graphicFrame>
      <p:pic>
        <p:nvPicPr>
          <p:cNvPr id="4099" name="Рисунок 33" descr="http://www.racurs.ru/img/articles/UAV/zala.jpg">
            <a:extLst>
              <a:ext uri="{FF2B5EF4-FFF2-40B4-BE49-F238E27FC236}">
                <a16:creationId xmlns:a16="http://schemas.microsoft.com/office/drawing/2014/main" id="{45ED7CFB-1D15-47B0-9318-48831C307B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8035" y="1830387"/>
            <a:ext cx="1600200" cy="860425"/>
          </a:xfrm>
          <a:prstGeom prst="rect">
            <a:avLst/>
          </a:prstGeom>
          <a:noFill/>
          <a:extLst>
            <a:ext uri="{909E8E84-426E-40DD-AFC4-6F175D3DCCD1}">
              <a14:hiddenFill xmlns:a14="http://schemas.microsoft.com/office/drawing/2010/main">
                <a:solidFill>
                  <a:srgbClr val="FFFFFF"/>
                </a:solidFill>
              </a14:hiddenFill>
            </a:ext>
          </a:extLst>
        </p:spPr>
      </p:pic>
      <p:pic>
        <p:nvPicPr>
          <p:cNvPr id="4098" name="Рисунок 32" descr="http://www.racurs.ru/img/articles/UAV/ptero.jpg">
            <a:extLst>
              <a:ext uri="{FF2B5EF4-FFF2-40B4-BE49-F238E27FC236}">
                <a16:creationId xmlns:a16="http://schemas.microsoft.com/office/drawing/2014/main" id="{8AD59F98-A98D-41F0-9586-A4D3A53405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8154" y="1788116"/>
            <a:ext cx="1536023" cy="1002580"/>
          </a:xfrm>
          <a:prstGeom prst="rect">
            <a:avLst/>
          </a:prstGeom>
          <a:noFill/>
          <a:extLst>
            <a:ext uri="{909E8E84-426E-40DD-AFC4-6F175D3DCCD1}">
              <a14:hiddenFill xmlns:a14="http://schemas.microsoft.com/office/drawing/2010/main">
                <a:solidFill>
                  <a:srgbClr val="FFFFFF"/>
                </a:solidFill>
              </a14:hiddenFill>
            </a:ext>
          </a:extLst>
        </p:spPr>
      </p:pic>
      <p:pic>
        <p:nvPicPr>
          <p:cNvPr id="4097" name="Рисунок 31" descr="http://www.racurs.ru/img/articles/UAV/dozor.jpg">
            <a:extLst>
              <a:ext uri="{FF2B5EF4-FFF2-40B4-BE49-F238E27FC236}">
                <a16:creationId xmlns:a16="http://schemas.microsoft.com/office/drawing/2014/main" id="{DAB1500A-B0D0-4256-9681-25E7617DB4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5965" y="1806575"/>
            <a:ext cx="982663" cy="1112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64434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CD85F22A-FAFA-428D-920B-C13C15372399}"/>
              </a:ext>
            </a:extLst>
          </p:cNvPr>
          <p:cNvGraphicFramePr>
            <a:graphicFrameLocks noGrp="1"/>
          </p:cNvGraphicFramePr>
          <p:nvPr>
            <p:extLst>
              <p:ext uri="{D42A27DB-BD31-4B8C-83A1-F6EECF244321}">
                <p14:modId xmlns:p14="http://schemas.microsoft.com/office/powerpoint/2010/main" val="603675127"/>
              </p:ext>
            </p:extLst>
          </p:nvPr>
        </p:nvGraphicFramePr>
        <p:xfrm>
          <a:off x="611560" y="476672"/>
          <a:ext cx="7920880" cy="5909006"/>
        </p:xfrm>
        <a:graphic>
          <a:graphicData uri="http://schemas.openxmlformats.org/drawingml/2006/table">
            <a:tbl>
              <a:tblPr firstRow="1" firstCol="1" bandRow="1">
                <a:tableStyleId>{5C22544A-7EE6-4342-B048-85BDC9FD1C3A}</a:tableStyleId>
              </a:tblPr>
              <a:tblGrid>
                <a:gridCol w="1272094">
                  <a:extLst>
                    <a:ext uri="{9D8B030D-6E8A-4147-A177-3AD203B41FA5}">
                      <a16:colId xmlns:a16="http://schemas.microsoft.com/office/drawing/2014/main" val="2399281207"/>
                    </a:ext>
                  </a:extLst>
                </a:gridCol>
                <a:gridCol w="2173488">
                  <a:extLst>
                    <a:ext uri="{9D8B030D-6E8A-4147-A177-3AD203B41FA5}">
                      <a16:colId xmlns:a16="http://schemas.microsoft.com/office/drawing/2014/main" val="543774352"/>
                    </a:ext>
                  </a:extLst>
                </a:gridCol>
                <a:gridCol w="2237649">
                  <a:extLst>
                    <a:ext uri="{9D8B030D-6E8A-4147-A177-3AD203B41FA5}">
                      <a16:colId xmlns:a16="http://schemas.microsoft.com/office/drawing/2014/main" val="1173316945"/>
                    </a:ext>
                  </a:extLst>
                </a:gridCol>
                <a:gridCol w="2237649">
                  <a:extLst>
                    <a:ext uri="{9D8B030D-6E8A-4147-A177-3AD203B41FA5}">
                      <a16:colId xmlns:a16="http://schemas.microsoft.com/office/drawing/2014/main" val="3579026838"/>
                    </a:ext>
                  </a:extLst>
                </a:gridCol>
              </a:tblGrid>
              <a:tr h="187602">
                <a:tc>
                  <a:txBody>
                    <a:bodyPr/>
                    <a:lstStyle/>
                    <a:p>
                      <a:pPr algn="ctr">
                        <a:lnSpc>
                          <a:spcPct val="107000"/>
                        </a:lnSpc>
                        <a:spcAft>
                          <a:spcPts val="0"/>
                        </a:spcAft>
                      </a:pPr>
                      <a:r>
                        <a:rPr lang="kk-KZ" sz="1200" dirty="0">
                          <a:effectLst/>
                        </a:rPr>
                        <a:t>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kk-KZ" sz="1200">
                          <a:effectLst/>
                        </a:rPr>
                        <a:t>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kk-KZ" sz="1200">
                          <a:effectLst/>
                        </a:rPr>
                        <a:t>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kk-KZ" sz="1200">
                          <a:effectLst/>
                        </a:rPr>
                        <a:t>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601418485"/>
                  </a:ext>
                </a:extLst>
              </a:tr>
              <a:tr h="340917">
                <a:tc>
                  <a:txBody>
                    <a:bodyPr/>
                    <a:lstStyle/>
                    <a:p>
                      <a:pPr algn="ctr">
                        <a:lnSpc>
                          <a:spcPct val="107000"/>
                        </a:lnSpc>
                        <a:spcAft>
                          <a:spcPts val="0"/>
                        </a:spcAft>
                      </a:pPr>
                      <a:r>
                        <a:rPr lang="en-US" sz="1200" dirty="0" err="1">
                          <a:effectLst/>
                        </a:rPr>
                        <a:t>Қозғалтқыш</a:t>
                      </a:r>
                      <a:r>
                        <a:rPr lang="en-US" sz="1200" dirty="0">
                          <a:effectLst/>
                        </a:rPr>
                        <a:t> </a:t>
                      </a:r>
                      <a:r>
                        <a:rPr lang="en-US" sz="1200" dirty="0" err="1">
                          <a:effectLst/>
                        </a:rPr>
                        <a:t>түрі</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Электрлі қозғалтқыш</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Вентильдік қозғалтқыш</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ДВС 3W - 106</a:t>
                      </a:r>
                      <a:r>
                        <a:rPr lang="kk-KZ" sz="1200">
                          <a:effectLst/>
                        </a:rPr>
                        <a:t> жанармайлы қозғалтқыш</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1444115211"/>
                  </a:ext>
                </a:extLst>
              </a:tr>
              <a:tr h="340917">
                <a:tc>
                  <a:txBody>
                    <a:bodyPr/>
                    <a:lstStyle/>
                    <a:p>
                      <a:pPr algn="ctr">
                        <a:lnSpc>
                          <a:spcPct val="107000"/>
                        </a:lnSpc>
                        <a:spcAft>
                          <a:spcPts val="0"/>
                        </a:spcAft>
                      </a:pPr>
                      <a:r>
                        <a:rPr lang="en-US" sz="1200">
                          <a:effectLst/>
                        </a:rPr>
                        <a:t>Макс. Ұ</a:t>
                      </a:r>
                      <a:r>
                        <a:rPr lang="kk-KZ" sz="1200">
                          <a:effectLst/>
                        </a:rPr>
                        <a:t>шу қашықтығы</a:t>
                      </a:r>
                      <a:r>
                        <a:rPr lang="en-US" sz="1200">
                          <a:effectLst/>
                        </a:rPr>
                        <a:t>, км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dirty="0">
                          <a:effectLst/>
                        </a:rPr>
                        <a:t>100</a:t>
                      </a:r>
                      <a:r>
                        <a:rPr lang="kk-KZ" sz="1200" dirty="0">
                          <a:effectLst/>
                        </a:rPr>
                        <a:t> кем емес</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130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600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3507615019"/>
                  </a:ext>
                </a:extLst>
              </a:tr>
              <a:tr h="340917">
                <a:tc>
                  <a:txBody>
                    <a:bodyPr/>
                    <a:lstStyle/>
                    <a:p>
                      <a:pPr algn="ctr">
                        <a:lnSpc>
                          <a:spcPct val="107000"/>
                        </a:lnSpc>
                        <a:spcAft>
                          <a:spcPts val="0"/>
                        </a:spcAft>
                      </a:pPr>
                      <a:r>
                        <a:rPr lang="kk-KZ" sz="1200">
                          <a:effectLst/>
                        </a:rPr>
                        <a:t>Ұшудың жұмыс биіктігі</a:t>
                      </a:r>
                      <a:r>
                        <a:rPr lang="en-US" sz="1200">
                          <a:effectLst/>
                        </a:rPr>
                        <a:t>, 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dirty="0">
                          <a:effectLst/>
                        </a:rPr>
                        <a:t>50-500</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Ең төменгі қауіпсіз биіктігі 80, 1км дейін</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500 - 1000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2431242264"/>
                  </a:ext>
                </a:extLst>
              </a:tr>
              <a:tr h="340917">
                <a:tc>
                  <a:txBody>
                    <a:bodyPr/>
                    <a:lstStyle/>
                    <a:p>
                      <a:pPr algn="ctr">
                        <a:lnSpc>
                          <a:spcPct val="107000"/>
                        </a:lnSpc>
                        <a:spcAft>
                          <a:spcPts val="0"/>
                        </a:spcAft>
                      </a:pPr>
                      <a:r>
                        <a:rPr lang="en-US" sz="1200">
                          <a:effectLst/>
                        </a:rPr>
                        <a:t>Практикалық төбе (биіктігі), м</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dirty="0">
                          <a:effectLst/>
                        </a:rPr>
                        <a:t>3600</a:t>
                      </a:r>
                      <a:r>
                        <a:rPr lang="kk-KZ" sz="1200" dirty="0">
                          <a:effectLst/>
                        </a:rPr>
                        <a:t> кем емес</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2000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4000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4114901045"/>
                  </a:ext>
                </a:extLst>
              </a:tr>
              <a:tr h="515245">
                <a:tc>
                  <a:txBody>
                    <a:bodyPr/>
                    <a:lstStyle/>
                    <a:p>
                      <a:pPr algn="ctr">
                        <a:lnSpc>
                          <a:spcPct val="107000"/>
                        </a:lnSpc>
                        <a:spcAft>
                          <a:spcPts val="0"/>
                        </a:spcAft>
                      </a:pPr>
                      <a:r>
                        <a:rPr lang="en-US" sz="1200">
                          <a:effectLst/>
                        </a:rPr>
                        <a:t>Ұшу уақыты, с</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dirty="0">
                          <a:effectLst/>
                        </a:rPr>
                        <a:t>1,5</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Электрлік нұсқа (Птеро-Е4) - 1,5. </a:t>
                      </a:r>
                      <a:r>
                        <a:rPr lang="kk-KZ" sz="1200">
                          <a:effectLst/>
                        </a:rPr>
                        <a:t>Жанармайлы нұсқа</a:t>
                      </a:r>
                      <a:r>
                        <a:rPr lang="en-US" sz="1200">
                          <a:effectLst/>
                        </a:rPr>
                        <a:t> (Птеро_G0) - 6</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6</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3851272667"/>
                  </a:ext>
                </a:extLst>
              </a:tr>
              <a:tr h="340917">
                <a:tc>
                  <a:txBody>
                    <a:bodyPr/>
                    <a:lstStyle/>
                    <a:p>
                      <a:pPr algn="ctr">
                        <a:lnSpc>
                          <a:spcPct val="107000"/>
                        </a:lnSpc>
                        <a:spcAft>
                          <a:spcPts val="0"/>
                        </a:spcAft>
                      </a:pPr>
                      <a:r>
                        <a:rPr lang="en-US" sz="1200">
                          <a:effectLst/>
                        </a:rPr>
                        <a:t>Жылдамдығы, км/с</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65-120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dirty="0">
                          <a:effectLst/>
                        </a:rPr>
                        <a:t>85-115 (</a:t>
                      </a:r>
                      <a:r>
                        <a:rPr lang="en-US" sz="1200" dirty="0" err="1">
                          <a:effectLst/>
                        </a:rPr>
                        <a:t>крейсерлі</a:t>
                      </a:r>
                      <a:r>
                        <a:rPr lang="en-US" sz="1200" dirty="0">
                          <a:effectLst/>
                        </a:rPr>
                        <a:t>), 180 (</a:t>
                      </a:r>
                      <a:r>
                        <a:rPr lang="en-US" sz="1200" dirty="0" err="1">
                          <a:effectLst/>
                        </a:rPr>
                        <a:t>максималды</a:t>
                      </a:r>
                      <a:r>
                        <a:rPr lang="en-US" sz="1200" dirty="0">
                          <a:effectLst/>
                        </a:rPr>
                        <a:t>)</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Минималды - 80, крейсерлі 110-130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1185084938"/>
                  </a:ext>
                </a:extLst>
              </a:tr>
              <a:tr h="515245">
                <a:tc>
                  <a:txBody>
                    <a:bodyPr/>
                    <a:lstStyle/>
                    <a:p>
                      <a:pPr algn="ctr">
                        <a:lnSpc>
                          <a:spcPct val="107000"/>
                        </a:lnSpc>
                        <a:spcAft>
                          <a:spcPts val="0"/>
                        </a:spcAft>
                      </a:pPr>
                      <a:r>
                        <a:rPr lang="en-US" sz="1200">
                          <a:effectLst/>
                        </a:rPr>
                        <a:t>Ұшу</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ru-RU" sz="1200">
                          <a:effectLst/>
                        </a:rPr>
                        <a:t>Эластикалық немесе механикалық катапульттер көмегімен</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dirty="0" err="1">
                          <a:effectLst/>
                        </a:rPr>
                        <a:t>Автоматты</a:t>
                      </a:r>
                      <a:r>
                        <a:rPr lang="en-US" sz="1200" dirty="0">
                          <a:effectLst/>
                        </a:rPr>
                        <a:t> </a:t>
                      </a:r>
                      <a:r>
                        <a:rPr lang="en-US" sz="1200" dirty="0" err="1">
                          <a:effectLst/>
                        </a:rPr>
                        <a:t>пневматикалық</a:t>
                      </a:r>
                      <a:r>
                        <a:rPr lang="en-US" sz="1200" dirty="0">
                          <a:effectLst/>
                        </a:rPr>
                        <a:t> </a:t>
                      </a:r>
                      <a:r>
                        <a:rPr lang="en-US" sz="1200" dirty="0" err="1">
                          <a:effectLst/>
                        </a:rPr>
                        <a:t>катапульттер</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Ұшақ бойынша: 100 м жүгіру</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148144671"/>
                  </a:ext>
                </a:extLst>
              </a:tr>
              <a:tr h="710746">
                <a:tc>
                  <a:txBody>
                    <a:bodyPr/>
                    <a:lstStyle/>
                    <a:p>
                      <a:pPr algn="ctr">
                        <a:lnSpc>
                          <a:spcPct val="107000"/>
                        </a:lnSpc>
                        <a:spcAft>
                          <a:spcPts val="0"/>
                        </a:spcAft>
                      </a:pPr>
                      <a:r>
                        <a:rPr lang="en-US" sz="1200">
                          <a:effectLst/>
                        </a:rPr>
                        <a:t>Қону</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ru-RU" sz="1200">
                          <a:effectLst/>
                        </a:rPr>
                        <a:t>Парашюттегі старт нүктесіне автоматты немесе жартылай автоматты режимде</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ru-RU" sz="1200" dirty="0" err="1">
                          <a:effectLst/>
                        </a:rPr>
                        <a:t>Амортизациялық</a:t>
                      </a:r>
                      <a:r>
                        <a:rPr lang="ru-RU" sz="1200" dirty="0">
                          <a:effectLst/>
                        </a:rPr>
                        <a:t> </a:t>
                      </a:r>
                      <a:r>
                        <a:rPr lang="ru-RU" sz="1200" dirty="0" err="1">
                          <a:effectLst/>
                        </a:rPr>
                        <a:t>жастығы</a:t>
                      </a:r>
                      <a:r>
                        <a:rPr lang="ru-RU" sz="1200" dirty="0">
                          <a:effectLst/>
                        </a:rPr>
                        <a:t> бар </a:t>
                      </a:r>
                      <a:r>
                        <a:rPr lang="ru-RU" sz="1200" dirty="0" err="1">
                          <a:effectLst/>
                        </a:rPr>
                        <a:t>парашютте</a:t>
                      </a:r>
                      <a:r>
                        <a:rPr lang="ru-RU" sz="1200" dirty="0">
                          <a:effectLst/>
                        </a:rPr>
                        <a:t> </a:t>
                      </a:r>
                      <a:r>
                        <a:rPr lang="ru-RU" sz="1200" dirty="0" err="1">
                          <a:effectLst/>
                        </a:rPr>
                        <a:t>Автоматты</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Ұшақ бойынша: 100 м жүгіру</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869970143"/>
                  </a:ext>
                </a:extLst>
              </a:tr>
              <a:tr h="515245">
                <a:tc>
                  <a:txBody>
                    <a:bodyPr/>
                    <a:lstStyle/>
                    <a:p>
                      <a:pPr algn="ctr">
                        <a:lnSpc>
                          <a:spcPct val="107000"/>
                        </a:lnSpc>
                        <a:spcAft>
                          <a:spcPts val="0"/>
                        </a:spcAft>
                      </a:pPr>
                      <a:r>
                        <a:rPr lang="en-US" sz="1200">
                          <a:effectLst/>
                        </a:rPr>
                        <a:t>Ұшу режимдері</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ru-RU" sz="1200">
                          <a:effectLst/>
                        </a:rPr>
                        <a:t>Автоматты немесе жартылай автоматты режимде ұшу</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ru-RU" sz="1200" dirty="0" err="1">
                          <a:effectLst/>
                        </a:rPr>
                        <a:t>Ұшу</a:t>
                      </a:r>
                      <a:r>
                        <a:rPr lang="ru-RU" sz="1200" dirty="0">
                          <a:effectLst/>
                        </a:rPr>
                        <a:t> </a:t>
                      </a:r>
                      <a:r>
                        <a:rPr lang="ru-RU" sz="1200" dirty="0" err="1">
                          <a:effectLst/>
                        </a:rPr>
                        <a:t>траекториясын</a:t>
                      </a:r>
                      <a:r>
                        <a:rPr lang="ru-RU" sz="1200" dirty="0">
                          <a:effectLst/>
                        </a:rPr>
                        <a:t> </a:t>
                      </a:r>
                      <a:r>
                        <a:rPr lang="ru-RU" sz="1200" dirty="0" err="1">
                          <a:effectLst/>
                        </a:rPr>
                        <a:t>ауыстыру</a:t>
                      </a:r>
                      <a:r>
                        <a:rPr lang="ru-RU" sz="1200" dirty="0">
                          <a:effectLst/>
                        </a:rPr>
                        <a:t> </a:t>
                      </a:r>
                      <a:r>
                        <a:rPr lang="ru-RU" sz="1200" dirty="0" err="1">
                          <a:effectLst/>
                        </a:rPr>
                        <a:t>мүмкіндігімен</a:t>
                      </a:r>
                      <a:r>
                        <a:rPr lang="ru-RU" sz="1200" dirty="0">
                          <a:effectLst/>
                        </a:rPr>
                        <a:t> </a:t>
                      </a:r>
                      <a:r>
                        <a:rPr lang="ru-RU" sz="1200" dirty="0" err="1">
                          <a:effectLst/>
                        </a:rPr>
                        <a:t>толық</a:t>
                      </a:r>
                      <a:r>
                        <a:rPr lang="ru-RU" sz="1200" dirty="0">
                          <a:effectLst/>
                        </a:rPr>
                        <a:t> </a:t>
                      </a:r>
                      <a:r>
                        <a:rPr lang="ru-RU" sz="1200" dirty="0" err="1">
                          <a:effectLst/>
                        </a:rPr>
                        <a:t>автоматты</a:t>
                      </a:r>
                      <a:r>
                        <a:rPr lang="ru-RU" sz="1200" dirty="0">
                          <a:effectLst/>
                        </a:rPr>
                        <a:t> </a:t>
                      </a:r>
                      <a:r>
                        <a:rPr lang="ru-RU" sz="1200" dirty="0" err="1">
                          <a:effectLst/>
                        </a:rPr>
                        <a:t>және</a:t>
                      </a:r>
                      <a:r>
                        <a:rPr lang="ru-RU" sz="1200" dirty="0">
                          <a:effectLst/>
                        </a:rPr>
                        <a:t> </a:t>
                      </a:r>
                      <a:r>
                        <a:rPr lang="ru-RU" sz="1200" dirty="0" err="1">
                          <a:effectLst/>
                        </a:rPr>
                        <a:t>жартылай</a:t>
                      </a:r>
                      <a:r>
                        <a:rPr lang="ru-RU" sz="1200" dirty="0">
                          <a:effectLst/>
                        </a:rPr>
                        <a:t> </a:t>
                      </a:r>
                      <a:r>
                        <a:rPr lang="ru-RU" sz="1200" dirty="0" err="1">
                          <a:effectLst/>
                        </a:rPr>
                        <a:t>автоматты</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kk-KZ" sz="1200">
                          <a:effectLst/>
                        </a:rPr>
                        <a:t>Автоматты және жартылай автоматты</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3948053949"/>
                  </a:ext>
                </a:extLst>
              </a:tr>
              <a:tr h="1212556">
                <a:tc>
                  <a:txBody>
                    <a:bodyPr/>
                    <a:lstStyle/>
                    <a:p>
                      <a:pPr algn="ctr">
                        <a:lnSpc>
                          <a:spcPct val="107000"/>
                        </a:lnSpc>
                        <a:spcAft>
                          <a:spcPts val="0"/>
                        </a:spcAft>
                      </a:pPr>
                      <a:r>
                        <a:rPr lang="en-US" sz="1200">
                          <a:effectLst/>
                        </a:rPr>
                        <a:t>Борттық жабд</a:t>
                      </a:r>
                      <a:r>
                        <a:rPr lang="kk-KZ" sz="1200">
                          <a:effectLst/>
                        </a:rPr>
                        <a:t>ық</a:t>
                      </a:r>
                      <a:r>
                        <a:rPr lang="en-US" sz="1200">
                          <a:effectLst/>
                        </a:rPr>
                        <a:t> ж</a:t>
                      </a:r>
                      <a:r>
                        <a:rPr lang="kk-KZ" sz="1200">
                          <a:effectLst/>
                        </a:rPr>
                        <a:t>әне</a:t>
                      </a:r>
                      <a:r>
                        <a:rPr lang="en-US" sz="1200">
                          <a:effectLst/>
                        </a:rPr>
                        <a:t> пайдалы жүктеме</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a:effectLst/>
                        </a:rPr>
                        <a:t>Сандық фотоаппарат Canon 550 D (18 мегапиксел</a:t>
                      </a:r>
                      <a:r>
                        <a:rPr lang="kk-KZ" sz="1200">
                          <a:effectLst/>
                        </a:rPr>
                        <a:t>ь</a:t>
                      </a:r>
                      <a:r>
                        <a:rPr lang="en-US" sz="1200">
                          <a:effectLst/>
                        </a:rPr>
                        <a:t>ді)</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dirty="0" err="1">
                          <a:effectLst/>
                        </a:rPr>
                        <a:t>Орындалатын</a:t>
                      </a:r>
                      <a:r>
                        <a:rPr lang="en-US" sz="1200" dirty="0">
                          <a:effectLst/>
                        </a:rPr>
                        <a:t> </a:t>
                      </a:r>
                      <a:r>
                        <a:rPr lang="en-US" sz="1200" dirty="0" err="1">
                          <a:effectLst/>
                        </a:rPr>
                        <a:t>міндеттерге</a:t>
                      </a:r>
                      <a:r>
                        <a:rPr lang="en-US" sz="1200" dirty="0">
                          <a:effectLst/>
                        </a:rPr>
                        <a:t> </a:t>
                      </a:r>
                      <a:r>
                        <a:rPr lang="en-US" sz="1200" dirty="0" err="1">
                          <a:effectLst/>
                        </a:rPr>
                        <a:t>байланысты</a:t>
                      </a:r>
                      <a:r>
                        <a:rPr lang="en-US" sz="1200" dirty="0">
                          <a:effectLst/>
                        </a:rPr>
                        <a:t>: </a:t>
                      </a:r>
                      <a:r>
                        <a:rPr lang="en-US" sz="1200" dirty="0" err="1">
                          <a:effectLst/>
                        </a:rPr>
                        <a:t>әр</a:t>
                      </a:r>
                      <a:r>
                        <a:rPr lang="en-US" sz="1200" dirty="0">
                          <a:effectLst/>
                        </a:rPr>
                        <a:t> </a:t>
                      </a:r>
                      <a:r>
                        <a:rPr lang="en-US" sz="1200" dirty="0" err="1">
                          <a:effectLst/>
                        </a:rPr>
                        <a:t>түрлі</a:t>
                      </a:r>
                      <a:r>
                        <a:rPr lang="en-US" sz="1200" dirty="0">
                          <a:effectLst/>
                        </a:rPr>
                        <a:t> </a:t>
                      </a:r>
                      <a:r>
                        <a:rPr lang="en-US" sz="1200" dirty="0" err="1">
                          <a:effectLst/>
                        </a:rPr>
                        <a:t>объективтері</a:t>
                      </a:r>
                      <a:r>
                        <a:rPr lang="en-US" sz="1200" dirty="0">
                          <a:effectLst/>
                        </a:rPr>
                        <a:t> </a:t>
                      </a:r>
                      <a:r>
                        <a:rPr lang="en-US" sz="1200" dirty="0" err="1">
                          <a:effectLst/>
                        </a:rPr>
                        <a:t>бар</a:t>
                      </a:r>
                      <a:r>
                        <a:rPr lang="en-US" sz="1200" dirty="0">
                          <a:effectLst/>
                        </a:rPr>
                        <a:t> CANON 5D (12 </a:t>
                      </a:r>
                      <a:r>
                        <a:rPr lang="en-US" sz="1200" dirty="0" err="1">
                          <a:effectLst/>
                        </a:rPr>
                        <a:t>мегапиксель</a:t>
                      </a:r>
                      <a:r>
                        <a:rPr lang="kk-KZ" sz="1200" dirty="0">
                          <a:effectLst/>
                        </a:rPr>
                        <a:t>ді</a:t>
                      </a:r>
                      <a:r>
                        <a:rPr lang="en-US" sz="1200" dirty="0">
                          <a:effectLst/>
                        </a:rPr>
                        <a:t>) </a:t>
                      </a:r>
                      <a:r>
                        <a:rPr lang="en-US" sz="1200" dirty="0" err="1">
                          <a:effectLst/>
                        </a:rPr>
                        <a:t>фотокамерасын</a:t>
                      </a:r>
                      <a:r>
                        <a:rPr lang="en-US" sz="1200" dirty="0">
                          <a:effectLst/>
                        </a:rPr>
                        <a:t> </a:t>
                      </a:r>
                      <a:r>
                        <a:rPr lang="en-US" sz="1200" dirty="0" err="1">
                          <a:effectLst/>
                        </a:rPr>
                        <a:t>орнатуға</a:t>
                      </a:r>
                      <a:r>
                        <a:rPr lang="en-US" sz="1200" dirty="0">
                          <a:effectLst/>
                        </a:rPr>
                        <a:t> </a:t>
                      </a:r>
                      <a:r>
                        <a:rPr lang="en-US" sz="1200" dirty="0" err="1">
                          <a:effectLst/>
                        </a:rPr>
                        <a:t>болады</a:t>
                      </a:r>
                      <a:r>
                        <a:rPr lang="en-US" sz="1200" dirty="0">
                          <a:effectLst/>
                        </a:rPr>
                        <a:t>.</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tc>
                  <a:txBody>
                    <a:bodyPr/>
                    <a:lstStyle/>
                    <a:p>
                      <a:pPr algn="ctr">
                        <a:lnSpc>
                          <a:spcPct val="107000"/>
                        </a:lnSpc>
                        <a:spcAft>
                          <a:spcPts val="0"/>
                        </a:spcAft>
                      </a:pPr>
                      <a:r>
                        <a:rPr lang="en-US" sz="1200" dirty="0">
                          <a:effectLst/>
                        </a:rPr>
                        <a:t>«</a:t>
                      </a:r>
                      <a:r>
                        <a:rPr lang="en-US" sz="1200" dirty="0" err="1">
                          <a:effectLst/>
                        </a:rPr>
                        <a:t>Транзас</a:t>
                      </a:r>
                      <a:r>
                        <a:rPr lang="en-US" sz="1200" dirty="0">
                          <a:effectLst/>
                        </a:rPr>
                        <a:t> </a:t>
                      </a:r>
                      <a:r>
                        <a:rPr lang="en-US" sz="1200" dirty="0" err="1">
                          <a:effectLst/>
                        </a:rPr>
                        <a:t>Авиация</a:t>
                      </a:r>
                      <a:r>
                        <a:rPr lang="en-US" sz="1200" dirty="0">
                          <a:effectLst/>
                        </a:rPr>
                        <a:t>» </a:t>
                      </a:r>
                      <a:r>
                        <a:rPr lang="en-US" sz="1200" dirty="0" err="1">
                          <a:effectLst/>
                        </a:rPr>
                        <a:t>жақ</a:t>
                      </a:r>
                      <a:r>
                        <a:rPr lang="en-US" sz="1200" dirty="0">
                          <a:effectLst/>
                        </a:rPr>
                        <a:t> </a:t>
                      </a:r>
                      <a:r>
                        <a:rPr lang="en-US" sz="1200" dirty="0" err="1">
                          <a:effectLst/>
                        </a:rPr>
                        <a:t>әзірлеудің</a:t>
                      </a:r>
                      <a:r>
                        <a:rPr lang="en-US" sz="1200" dirty="0">
                          <a:effectLst/>
                        </a:rPr>
                        <a:t> </a:t>
                      </a:r>
                      <a:r>
                        <a:rPr lang="en-US" sz="1200" dirty="0" err="1">
                          <a:effectLst/>
                        </a:rPr>
                        <a:t>автопилот</a:t>
                      </a:r>
                      <a:r>
                        <a:rPr lang="en-US" sz="1200" dirty="0">
                          <a:effectLst/>
                        </a:rPr>
                        <a:t> </a:t>
                      </a:r>
                      <a:r>
                        <a:rPr lang="en-US" sz="1200" dirty="0" err="1">
                          <a:effectLst/>
                        </a:rPr>
                        <a:t>модулі</a:t>
                      </a:r>
                      <a:r>
                        <a:rPr lang="en-US" sz="1200" dirty="0">
                          <a:effectLst/>
                        </a:rPr>
                        <a:t>, ЖШҚ «</a:t>
                      </a:r>
                      <a:r>
                        <a:rPr lang="en-US" sz="1200" dirty="0" err="1">
                          <a:effectLst/>
                        </a:rPr>
                        <a:t>ТранзазТелематика</a:t>
                      </a:r>
                      <a:r>
                        <a:rPr lang="en-US" sz="1200" dirty="0">
                          <a:effectLst/>
                        </a:rPr>
                        <a:t>» </a:t>
                      </a:r>
                      <a:r>
                        <a:rPr lang="en-US" sz="1200" dirty="0" err="1">
                          <a:effectLst/>
                        </a:rPr>
                        <a:t>әзірлеудің</a:t>
                      </a:r>
                      <a:r>
                        <a:rPr lang="en-US" sz="1200" dirty="0">
                          <a:effectLst/>
                        </a:rPr>
                        <a:t> </a:t>
                      </a:r>
                      <a:r>
                        <a:rPr lang="en-US" sz="1200" dirty="0" err="1">
                          <a:effectLst/>
                        </a:rPr>
                        <a:t>шағын</a:t>
                      </a:r>
                      <a:r>
                        <a:rPr lang="en-US" sz="1200" dirty="0">
                          <a:effectLst/>
                        </a:rPr>
                        <a:t> </a:t>
                      </a:r>
                      <a:r>
                        <a:rPr lang="en-US" sz="1200" dirty="0" err="1">
                          <a:effectLst/>
                        </a:rPr>
                        <a:t>габаритті</a:t>
                      </a:r>
                      <a:r>
                        <a:rPr lang="en-US" sz="1200" dirty="0">
                          <a:effectLst/>
                        </a:rPr>
                        <a:t> </a:t>
                      </a:r>
                      <a:r>
                        <a:rPr lang="en-US" sz="1200" dirty="0" err="1">
                          <a:effectLst/>
                        </a:rPr>
                        <a:t>инерциалды</a:t>
                      </a:r>
                      <a:r>
                        <a:rPr lang="en-US" sz="1200" dirty="0">
                          <a:effectLst/>
                        </a:rPr>
                        <a:t> </a:t>
                      </a:r>
                      <a:r>
                        <a:rPr lang="en-US" sz="1200" dirty="0" err="1">
                          <a:effectLst/>
                        </a:rPr>
                        <a:t>жүйесі</a:t>
                      </a:r>
                      <a:r>
                        <a:rPr lang="en-US" sz="1200" dirty="0">
                          <a:effectLst/>
                        </a:rPr>
                        <a:t>, </a:t>
                      </a:r>
                      <a:r>
                        <a:rPr lang="en-US" sz="1200" dirty="0" err="1">
                          <a:effectLst/>
                        </a:rPr>
                        <a:t>кіріктірілген</a:t>
                      </a:r>
                      <a:r>
                        <a:rPr lang="en-US" sz="1200" dirty="0">
                          <a:effectLst/>
                        </a:rPr>
                        <a:t> ГЛОНАСС / GPS </a:t>
                      </a:r>
                      <a:r>
                        <a:rPr lang="en-US" sz="1200" dirty="0" err="1">
                          <a:effectLst/>
                        </a:rPr>
                        <a:t>қабылдағыш</a:t>
                      </a:r>
                      <a:r>
                        <a:rPr lang="en-US" sz="1200" dirty="0">
                          <a:effectLst/>
                        </a:rPr>
                        <a:t>.</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416" marR="55416" marT="0" marB="0" anchor="ctr"/>
                </a:tc>
                <a:extLst>
                  <a:ext uri="{0D108BD9-81ED-4DB2-BD59-A6C34878D82A}">
                    <a16:rowId xmlns:a16="http://schemas.microsoft.com/office/drawing/2014/main" val="3903365585"/>
                  </a:ext>
                </a:extLst>
              </a:tr>
            </a:tbl>
          </a:graphicData>
        </a:graphic>
      </p:graphicFrame>
    </p:spTree>
    <p:extLst>
      <p:ext uri="{BB962C8B-B14F-4D97-AF65-F5344CB8AC3E}">
        <p14:creationId xmlns:p14="http://schemas.microsoft.com/office/powerpoint/2010/main" val="25061811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Decatur</Template>
  <TotalTime>5562</TotalTime>
  <Words>1961</Words>
  <Application>Microsoft Office PowerPoint</Application>
  <PresentationFormat>Экран (4:3)</PresentationFormat>
  <Paragraphs>203</Paragraphs>
  <Slides>28</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3</vt:i4>
      </vt:variant>
      <vt:variant>
        <vt:lpstr>Заголовки слайдов</vt:lpstr>
      </vt:variant>
      <vt:variant>
        <vt:i4>28</vt:i4>
      </vt:variant>
    </vt:vector>
  </HeadingPairs>
  <TitlesOfParts>
    <vt:vector size="36" baseType="lpstr">
      <vt:lpstr>Arial</vt:lpstr>
      <vt:lpstr>Calibri</vt:lpstr>
      <vt:lpstr>Constantia</vt:lpstr>
      <vt:lpstr>Times New Roman</vt:lpstr>
      <vt:lpstr>Wingdings 2</vt:lpstr>
      <vt:lpstr>Поток</vt:lpstr>
      <vt:lpstr>1_Поток</vt:lpstr>
      <vt:lpstr>Тема Office</vt:lpstr>
      <vt:lpstr>Презентация PowerPoint</vt:lpstr>
      <vt:lpstr>Презентация PowerPoint</vt:lpstr>
      <vt:lpstr>Презентация PowerPoint</vt:lpstr>
      <vt:lpstr>1918-1929 жылдары</vt:lpstr>
      <vt:lpstr>1930-1945 жылдары</vt:lpstr>
      <vt:lpstr>1945-1990 жылдары</vt:lpstr>
      <vt:lpstr>Презентация PowerPoint</vt:lpstr>
      <vt:lpstr>Презентация PowerPoint</vt:lpstr>
      <vt:lpstr>Презентация PowerPoint</vt:lpstr>
      <vt:lpstr>Презентация PowerPoint</vt:lpstr>
      <vt:lpstr>Презентация PowerPoint</vt:lpstr>
      <vt:lpstr>Жерді қашықтықтан зондтау</vt:lpstr>
      <vt:lpstr>Презентация PowerPoint</vt:lpstr>
      <vt:lpstr>Презентация PowerPoint</vt:lpstr>
      <vt:lpstr>Презентация PowerPoint</vt:lpstr>
      <vt:lpstr>Зондтау әдістері</vt:lpstr>
      <vt:lpstr>Презентация PowerPoint</vt:lpstr>
      <vt:lpstr>Презентация PowerPoint</vt:lpstr>
      <vt:lpstr>Презентация PowerPoint</vt:lpstr>
      <vt:lpstr>Презентация PowerPoint</vt:lpstr>
      <vt:lpstr>Аэротүсіру процесі</vt:lpstr>
      <vt:lpstr>Презентация PowerPoint</vt:lpstr>
      <vt:lpstr>Қазіргі заманғы деңгейдегі ұшу аппараттарының түрлері</vt:lpstr>
      <vt:lpstr>Презентация PowerPoint</vt:lpstr>
      <vt:lpstr>Презентация PowerPoint</vt:lpstr>
      <vt:lpstr>Ұшқышсыз ұшу аппараттарының негізгі сипаттамалары</vt:lpstr>
      <vt:lpstr>Аэрофототүсіруге арналған ҰҰА-ның шетелдік модельдері</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ПФ</dc:title>
  <dc:creator>Пользователь</dc:creator>
  <cp:lastModifiedBy>Пользователь</cp:lastModifiedBy>
  <cp:revision>21</cp:revision>
  <dcterms:created xsi:type="dcterms:W3CDTF">2015-04-19T10:36:44Z</dcterms:created>
  <dcterms:modified xsi:type="dcterms:W3CDTF">2020-09-11T09:07:55Z</dcterms:modified>
  <cp:category>Лекции</cp:category>
</cp:coreProperties>
</file>